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9" d="100"/>
          <a:sy n="69" d="100"/>
        </p:scale>
        <p:origin x="5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CE0A8DE-EEDD-499E-A105-54636C213662}" type="datetimeFigureOut">
              <a:rPr lang="en-US" smtClean="0"/>
              <a:t>2/26/2020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2668408-1A8E-4F6C-9CB9-AC5001F3D4B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11186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E0A8DE-EEDD-499E-A105-54636C213662}"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2881278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E0A8DE-EEDD-499E-A105-54636C213662}"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292999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E0A8DE-EEDD-499E-A105-54636C213662}"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311605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E0A8DE-EEDD-499E-A105-54636C213662}"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68408-1A8E-4F6C-9CB9-AC5001F3D4B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5002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E0A8DE-EEDD-499E-A105-54636C213662}"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297393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E0A8DE-EEDD-499E-A105-54636C213662}" type="datetimeFigureOut">
              <a:rPr lang="en-US" smtClean="0"/>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94513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E0A8DE-EEDD-499E-A105-54636C213662}" type="datetimeFigureOut">
              <a:rPr lang="en-US" smtClean="0"/>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323476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0A8DE-EEDD-499E-A105-54636C213662}" type="datetimeFigureOut">
              <a:rPr lang="en-US" smtClean="0"/>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136000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CE0A8DE-EEDD-499E-A105-54636C213662}"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450664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CE0A8DE-EEDD-499E-A105-54636C213662}"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68408-1A8E-4F6C-9CB9-AC5001F3D4B2}" type="slidenum">
              <a:rPr lang="en-US" smtClean="0"/>
              <a:t>‹#›</a:t>
            </a:fld>
            <a:endParaRPr lang="en-US"/>
          </a:p>
        </p:txBody>
      </p:sp>
    </p:spTree>
    <p:extLst>
      <p:ext uri="{BB962C8B-B14F-4D97-AF65-F5344CB8AC3E}">
        <p14:creationId xmlns:p14="http://schemas.microsoft.com/office/powerpoint/2010/main" val="346734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FCE0A8DE-EEDD-499E-A105-54636C213662}" type="datetimeFigureOut">
              <a:rPr lang="en-US" smtClean="0"/>
              <a:t>2/26/2020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2668408-1A8E-4F6C-9CB9-AC5001F3D4B2}" type="slidenum">
              <a:rPr lang="en-US" smtClean="0"/>
              <a:t>‹#›</a:t>
            </a:fld>
            <a:endParaRPr lang="en-US"/>
          </a:p>
        </p:txBody>
      </p:sp>
    </p:spTree>
    <p:extLst>
      <p:ext uri="{BB962C8B-B14F-4D97-AF65-F5344CB8AC3E}">
        <p14:creationId xmlns:p14="http://schemas.microsoft.com/office/powerpoint/2010/main" val="3703225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uppliers.nevada.edu/Files/NSHE%20Supplier%20Registration_Step%201_Create%20an%20Account.pdf" TargetMode="External"/><Relationship Id="rId2" Type="http://schemas.openxmlformats.org/officeDocument/2006/relationships/hyperlink" Target="https://suppliers.nevada.edu/" TargetMode="External"/><Relationship Id="rId1" Type="http://schemas.openxmlformats.org/officeDocument/2006/relationships/slideLayout" Target="../slideLayouts/slideLayout2.xml"/><Relationship Id="rId4" Type="http://schemas.openxmlformats.org/officeDocument/2006/relationships/hyperlink" Target="https://suppliers.nevada.edu/Files/NSHE%20Supplier%20Registration_Step%202_Complete%20Registration.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opr@casat.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opr@casat.org"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hyperlink" Target="mailto:opr@casat.or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State Opioid Response: MAT Infusion Funding</a:t>
            </a:r>
            <a:endParaRPr lang="en-US" dirty="0"/>
          </a:p>
        </p:txBody>
      </p:sp>
      <p:sp>
        <p:nvSpPr>
          <p:cNvPr id="3" name="Subtitle 2"/>
          <p:cNvSpPr>
            <a:spLocks noGrp="1"/>
          </p:cNvSpPr>
          <p:nvPr>
            <p:ph type="subTitle" idx="1"/>
          </p:nvPr>
        </p:nvSpPr>
        <p:spPr/>
        <p:txBody>
          <a:bodyPr/>
          <a:lstStyle/>
          <a:p>
            <a:r>
              <a:rPr lang="en-US" dirty="0" smtClean="0"/>
              <a:t>Informational Webinar</a:t>
            </a:r>
            <a:endParaRPr lang="en-US" dirty="0"/>
          </a:p>
        </p:txBody>
      </p:sp>
    </p:spTree>
    <p:extLst>
      <p:ext uri="{BB962C8B-B14F-4D97-AF65-F5344CB8AC3E}">
        <p14:creationId xmlns:p14="http://schemas.microsoft.com/office/powerpoint/2010/main" val="2338097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Requirements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Recipients </a:t>
            </a:r>
            <a:r>
              <a:rPr lang="en-US" dirty="0"/>
              <a:t>must utilize third party and other revenue realized from the provision of services to the extent possible and use SAMHSA grant funds only for services to individuals who are not covered by public or commercial health insurance programs, individuals for whom coverage has been formally determined to be unaffordable, or for services that are not sufficiently covered by an individual’s health insurance plan. Recipients are also expected to facilitate the health insurance application and enrollment process for eligible uninsured clients. Recipients should also consider other systems from which a potential service recipient may be eligible for services (for example, the Veterans Health Administration or senior services), if appropriate for and desired by that individual to meet his/her needs. In addition, recipients are required to implement policies and procedures that ensure other sources of funding are utilized first when available for that individual. </a:t>
            </a:r>
          </a:p>
          <a:p>
            <a:r>
              <a:rPr lang="en-US" dirty="0" smtClean="0"/>
              <a:t>SAMHSA </a:t>
            </a:r>
            <a:r>
              <a:rPr lang="en-US" dirty="0"/>
              <a:t>encourages all recipients to address the behavioral health needs of returning service members and veterans and their families in designing and developing their programs and to consider prioritizing this population for services, where appropriate. SAMHSA will encourage its recipients to utilize and provide technical assistance for service members, veterans and their families. This includes efforts to engage staff in cultural competency training courses and to collaborate with key organizations in local communities that are focused on serving this population. </a:t>
            </a:r>
          </a:p>
          <a:p>
            <a:endParaRPr lang="en-US" dirty="0"/>
          </a:p>
        </p:txBody>
      </p:sp>
    </p:spTree>
    <p:extLst>
      <p:ext uri="{BB962C8B-B14F-4D97-AF65-F5344CB8AC3E}">
        <p14:creationId xmlns:p14="http://schemas.microsoft.com/office/powerpoint/2010/main" val="2324416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Evidence-based Practices</a:t>
            </a:r>
            <a:endParaRPr lang="en-US" dirty="0"/>
          </a:p>
        </p:txBody>
      </p:sp>
      <p:sp>
        <p:nvSpPr>
          <p:cNvPr id="3" name="Content Placeholder 2"/>
          <p:cNvSpPr>
            <a:spLocks noGrp="1"/>
          </p:cNvSpPr>
          <p:nvPr>
            <p:ph idx="1"/>
          </p:nvPr>
        </p:nvSpPr>
        <p:spPr/>
        <p:txBody>
          <a:bodyPr>
            <a:normAutofit/>
          </a:bodyPr>
          <a:lstStyle/>
          <a:p>
            <a:r>
              <a:rPr lang="en-US" dirty="0"/>
              <a:t>Within your project narrative you must identify the EBPs your organization proposes to implement and the specific population of focus.  If an EBP does not exist/apply for your program/population(s) of focus, describe the service/practice you plan to implement as an appropriate alternative. </a:t>
            </a:r>
            <a:endParaRPr lang="en-US" dirty="0" smtClean="0"/>
          </a:p>
          <a:p>
            <a:pPr lvl="1"/>
            <a:r>
              <a:rPr lang="en-US" dirty="0"/>
              <a:t>An evidence-based practice (EBP) refers to approaches to prevention, treatment, or recovery that are validated by some form of documented research evidence. Both researchers and practitioners recognize that EBPs are essential to improving the effectiveness of services in the behavioral health field. While SAMHSA realizes that EBPs have not been developed for all populations and/or service settings, application reviewers will closely examine proposed interventions for their evidence base and appropriateness for the population to be served. If an EBP(s) exists for the types of problems or disorders being addressed, the expectation is that EBP(s) will be utilized and that grantees are competent in implementing them. </a:t>
            </a:r>
            <a:endParaRPr lang="en-US" dirty="0" smtClean="0"/>
          </a:p>
          <a:p>
            <a:r>
              <a:rPr lang="en-US" dirty="0"/>
              <a:t>All grantees are required to use evidence-based MAT with patients diagnosed with OUD</a:t>
            </a:r>
          </a:p>
        </p:txBody>
      </p:sp>
    </p:spTree>
    <p:extLst>
      <p:ext uri="{BB962C8B-B14F-4D97-AF65-F5344CB8AC3E}">
        <p14:creationId xmlns:p14="http://schemas.microsoft.com/office/powerpoint/2010/main" val="3903587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94" y="685800"/>
            <a:ext cx="3200400" cy="3412375"/>
          </a:xfrm>
        </p:spPr>
        <p:txBody>
          <a:bodyPr>
            <a:normAutofit/>
          </a:bodyPr>
          <a:lstStyle/>
          <a:p>
            <a:r>
              <a:rPr lang="en-US" dirty="0" smtClean="0"/>
              <a:t>Data Collection and Performance Measurement</a:t>
            </a:r>
            <a:endParaRPr lang="en-US" dirty="0"/>
          </a:p>
        </p:txBody>
      </p:sp>
      <p:sp>
        <p:nvSpPr>
          <p:cNvPr id="3" name="Content Placeholder 2"/>
          <p:cNvSpPr>
            <a:spLocks noGrp="1"/>
          </p:cNvSpPr>
          <p:nvPr>
            <p:ph idx="1"/>
          </p:nvPr>
        </p:nvSpPr>
        <p:spPr/>
        <p:txBody>
          <a:bodyPr>
            <a:normAutofit/>
          </a:bodyPr>
          <a:lstStyle/>
          <a:p>
            <a:r>
              <a:rPr lang="en-US" dirty="0" smtClean="0"/>
              <a:t>All </a:t>
            </a:r>
            <a:r>
              <a:rPr lang="en-US" dirty="0"/>
              <a:t>SAMHSA recipients and subsequent sub-awardees are required to collect and report certain data so that SAMHSA can meet its obligations under the Government Performance and Results (GPRA) Modernization Act of 2010.</a:t>
            </a:r>
          </a:p>
          <a:p>
            <a:r>
              <a:rPr lang="en-US" dirty="0" smtClean="0"/>
              <a:t>Data </a:t>
            </a:r>
            <a:r>
              <a:rPr lang="en-US" dirty="0"/>
              <a:t>will be collected via a face-to-face interview using this tool at four data collection points: intake to services, three months post intake, six months post intake, and at discharge. Recipients will be expected to do a GPRA interview on all clients in their specified unduplicated target number and are also expected to achieve a three-month follow-up rate of 80 percent and a six-month follow-up rate of 80 percent.</a:t>
            </a:r>
          </a:p>
          <a:p>
            <a:r>
              <a:rPr lang="en-US" dirty="0" err="1" smtClean="0"/>
              <a:t>Subawardees</a:t>
            </a:r>
            <a:r>
              <a:rPr lang="en-US" dirty="0" smtClean="0"/>
              <a:t> will </a:t>
            </a:r>
            <a:r>
              <a:rPr lang="en-US" dirty="0"/>
              <a:t>be required to submit monthly progress reports.  </a:t>
            </a:r>
          </a:p>
          <a:p>
            <a:endParaRPr lang="en-US" dirty="0"/>
          </a:p>
        </p:txBody>
      </p:sp>
    </p:spTree>
    <p:extLst>
      <p:ext uri="{BB962C8B-B14F-4D97-AF65-F5344CB8AC3E}">
        <p14:creationId xmlns:p14="http://schemas.microsoft.com/office/powerpoint/2010/main" val="37903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Areas for Funding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34802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Category 1: Outpatient Clinical Treatment and Recovery Services</a:t>
            </a:r>
            <a:endParaRPr lang="en-US" dirty="0"/>
          </a:p>
        </p:txBody>
      </p:sp>
      <p:sp>
        <p:nvSpPr>
          <p:cNvPr id="5" name="Content Placeholder 4"/>
          <p:cNvSpPr>
            <a:spLocks noGrp="1"/>
          </p:cNvSpPr>
          <p:nvPr>
            <p:ph idx="1"/>
          </p:nvPr>
        </p:nvSpPr>
        <p:spPr/>
        <p:txBody>
          <a:bodyPr/>
          <a:lstStyle/>
          <a:p>
            <a:r>
              <a:rPr lang="en-US" dirty="0" smtClean="0"/>
              <a:t>The </a:t>
            </a:r>
            <a:r>
              <a:rPr lang="en-US" dirty="0"/>
              <a:t>purpose of this programing is to expand/enhance access to medication-assisted treatment (MAT) services for persons with an opioid use disorder (OUD) seeking or receiving MAT within a Patient-Centered Opioid Addiction Treatment Model (P-COAT).</a:t>
            </a:r>
          </a:p>
          <a:p>
            <a:endParaRPr lang="en-US" dirty="0"/>
          </a:p>
          <a:p>
            <a:pPr lvl="1"/>
            <a:r>
              <a:rPr lang="en-US" dirty="0" smtClean="0"/>
              <a:t>Option </a:t>
            </a:r>
            <a:r>
              <a:rPr lang="en-US" dirty="0"/>
              <a:t>A:  Medical Management by a Data 2000 Practitioner</a:t>
            </a:r>
          </a:p>
          <a:p>
            <a:pPr lvl="1"/>
            <a:r>
              <a:rPr lang="en-US" dirty="0" smtClean="0"/>
              <a:t>Option </a:t>
            </a:r>
            <a:r>
              <a:rPr lang="en-US" dirty="0"/>
              <a:t>B:  Medical Management by an Addiction Specialist</a:t>
            </a:r>
          </a:p>
          <a:p>
            <a:pPr lvl="1"/>
            <a:r>
              <a:rPr lang="en-US" dirty="0" smtClean="0"/>
              <a:t>Option </a:t>
            </a:r>
            <a:r>
              <a:rPr lang="en-US" dirty="0"/>
              <a:t>C:  Comprehensive Services from an Opioid Addiction Team </a:t>
            </a:r>
          </a:p>
          <a:p>
            <a:endParaRPr lang="en-US" dirty="0"/>
          </a:p>
        </p:txBody>
      </p:sp>
    </p:spTree>
    <p:extLst>
      <p:ext uri="{BB962C8B-B14F-4D97-AF65-F5344CB8AC3E}">
        <p14:creationId xmlns:p14="http://schemas.microsoft.com/office/powerpoint/2010/main" val="34805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598517"/>
            <a:ext cx="9692640" cy="1325562"/>
          </a:xfrm>
        </p:spPr>
        <p:txBody>
          <a:bodyPr>
            <a:normAutofit fontScale="90000"/>
          </a:bodyPr>
          <a:lstStyle/>
          <a:p>
            <a:r>
              <a:rPr lang="en-US" dirty="0" smtClean="0"/>
              <a:t>Category 2: Medication Assisted Treatment Expansion for SAPTA-Certified Providers</a:t>
            </a:r>
            <a:endParaRPr lang="en-US" dirty="0"/>
          </a:p>
        </p:txBody>
      </p:sp>
      <p:sp>
        <p:nvSpPr>
          <p:cNvPr id="3" name="Content Placeholder 2"/>
          <p:cNvSpPr>
            <a:spLocks noGrp="1"/>
          </p:cNvSpPr>
          <p:nvPr>
            <p:ph idx="1"/>
          </p:nvPr>
        </p:nvSpPr>
        <p:spPr>
          <a:xfrm>
            <a:off x="1261872" y="2236124"/>
            <a:ext cx="8595360" cy="4351337"/>
          </a:xfrm>
        </p:spPr>
        <p:txBody>
          <a:bodyPr/>
          <a:lstStyle/>
          <a:p>
            <a:r>
              <a:rPr lang="en-US" dirty="0" smtClean="0"/>
              <a:t>The </a:t>
            </a:r>
            <a:r>
              <a:rPr lang="en-US" dirty="0"/>
              <a:t>purpose of this programing is to expand/enhance access to medication-assisted treatment (MAT) services for persons with an opioid use disorder (OUD) seeking or receiving ASAM/Division Criteria Levels of Service</a:t>
            </a:r>
            <a:r>
              <a:rPr lang="en-US" dirty="0" smtClean="0"/>
              <a:t>.</a:t>
            </a:r>
          </a:p>
          <a:p>
            <a:endParaRPr lang="en-US" dirty="0"/>
          </a:p>
          <a:p>
            <a:r>
              <a:rPr lang="en-US" dirty="0" smtClean="0"/>
              <a:t>**</a:t>
            </a:r>
            <a:r>
              <a:rPr lang="en-US" dirty="0"/>
              <a:t>Provider organizations applying under this category must already have services in place for the appropriate level of care under SAPTA certification and actively bill third party payers, including Medicaid, where applicable.  Programs must also be at a minimum co-occurring capable.  </a:t>
            </a:r>
          </a:p>
          <a:p>
            <a:endParaRPr lang="en-US" dirty="0"/>
          </a:p>
        </p:txBody>
      </p:sp>
    </p:spTree>
    <p:extLst>
      <p:ext uri="{BB962C8B-B14F-4D97-AF65-F5344CB8AC3E}">
        <p14:creationId xmlns:p14="http://schemas.microsoft.com/office/powerpoint/2010/main" val="2473203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3: Tribal Treatment and Recovery Services</a:t>
            </a:r>
            <a:endParaRPr lang="en-US" dirty="0"/>
          </a:p>
        </p:txBody>
      </p:sp>
      <p:sp>
        <p:nvSpPr>
          <p:cNvPr id="3" name="Content Placeholder 2"/>
          <p:cNvSpPr>
            <a:spLocks noGrp="1"/>
          </p:cNvSpPr>
          <p:nvPr>
            <p:ph idx="1"/>
          </p:nvPr>
        </p:nvSpPr>
        <p:spPr>
          <a:xfrm>
            <a:off x="1261872" y="2186247"/>
            <a:ext cx="8595360" cy="4351337"/>
          </a:xfrm>
        </p:spPr>
        <p:txBody>
          <a:bodyPr>
            <a:normAutofit fontScale="85000" lnSpcReduction="20000"/>
          </a:bodyPr>
          <a:lstStyle/>
          <a:p>
            <a:r>
              <a:rPr lang="en-US" dirty="0" smtClean="0"/>
              <a:t>Services </a:t>
            </a:r>
            <a:r>
              <a:rPr lang="en-US" dirty="0"/>
              <a:t>targeting tribal populations utilizing culturally appropriate treatment services to address the needs of the community including prevention, treatment and recovery. Services will be focusing on improving MAT access for tribal communities, both urban and rural.</a:t>
            </a:r>
          </a:p>
          <a:p>
            <a:r>
              <a:rPr lang="en-US" dirty="0" smtClean="0"/>
              <a:t>Applicants </a:t>
            </a:r>
            <a:r>
              <a:rPr lang="en-US" dirty="0"/>
              <a:t>should ensure the following services are addressed:</a:t>
            </a:r>
          </a:p>
          <a:p>
            <a:pPr lvl="1"/>
            <a:r>
              <a:rPr lang="en-US" dirty="0" smtClean="0"/>
              <a:t>Increase </a:t>
            </a:r>
            <a:r>
              <a:rPr lang="en-US" dirty="0"/>
              <a:t>MAT access utilizing FDA approved medication for OUD treatment</a:t>
            </a:r>
          </a:p>
          <a:p>
            <a:pPr lvl="1"/>
            <a:r>
              <a:rPr lang="en-US" dirty="0" smtClean="0"/>
              <a:t>Toxicology </a:t>
            </a:r>
            <a:r>
              <a:rPr lang="en-US" dirty="0"/>
              <a:t>screening</a:t>
            </a:r>
          </a:p>
          <a:p>
            <a:pPr lvl="1"/>
            <a:r>
              <a:rPr lang="en-US" dirty="0" smtClean="0"/>
              <a:t>Wrap-around </a:t>
            </a:r>
            <a:r>
              <a:rPr lang="en-US" dirty="0"/>
              <a:t>services including peer recovery supports</a:t>
            </a:r>
          </a:p>
          <a:p>
            <a:pPr lvl="1"/>
            <a:r>
              <a:rPr lang="en-US" dirty="0" smtClean="0"/>
              <a:t>Behavioral </a:t>
            </a:r>
            <a:r>
              <a:rPr lang="en-US" dirty="0"/>
              <a:t>Health Screening/Assessment</a:t>
            </a:r>
          </a:p>
          <a:p>
            <a:pPr lvl="1"/>
            <a:r>
              <a:rPr lang="en-US" dirty="0" smtClean="0"/>
              <a:t>ASAM </a:t>
            </a:r>
            <a:r>
              <a:rPr lang="en-US" dirty="0"/>
              <a:t>Level 1 Outpatient (substance use and mental health) counseling</a:t>
            </a:r>
          </a:p>
          <a:p>
            <a:pPr lvl="1"/>
            <a:r>
              <a:rPr lang="en-US" dirty="0" smtClean="0"/>
              <a:t>Organization </a:t>
            </a:r>
            <a:r>
              <a:rPr lang="en-US" dirty="0"/>
              <a:t>prescriber of record checks Prescription Drug Monitoring Program (PDMP) for new patient admission under prescriber care for MAT services</a:t>
            </a:r>
          </a:p>
          <a:p>
            <a:pPr lvl="1"/>
            <a:r>
              <a:rPr lang="en-US" dirty="0" smtClean="0"/>
              <a:t>Establish </a:t>
            </a:r>
            <a:r>
              <a:rPr lang="en-US" dirty="0"/>
              <a:t>and implement a plan to mitigate the risk of diversion of methadone or buprenorphine and ensure the appropriate use/dose of medication by patients</a:t>
            </a:r>
          </a:p>
          <a:p>
            <a:pPr lvl="1"/>
            <a:r>
              <a:rPr lang="en-US" dirty="0" smtClean="0"/>
              <a:t>Culturally </a:t>
            </a:r>
            <a:r>
              <a:rPr lang="en-US" dirty="0"/>
              <a:t>relevant prevention activities targeting OUD and overdose including naloxone distribution</a:t>
            </a:r>
          </a:p>
          <a:p>
            <a:pPr lvl="1"/>
            <a:r>
              <a:rPr lang="en-US" dirty="0" smtClean="0"/>
              <a:t>Ensure </a:t>
            </a:r>
            <a:r>
              <a:rPr lang="en-US" dirty="0"/>
              <a:t>all applicable practitioners working on the grant-funded project obtain a DATA waiver</a:t>
            </a:r>
          </a:p>
          <a:p>
            <a:pPr lvl="1"/>
            <a:r>
              <a:rPr lang="en-US" dirty="0" smtClean="0"/>
              <a:t>Use </a:t>
            </a:r>
            <a:r>
              <a:rPr lang="en-US" dirty="0"/>
              <a:t>telehealth services, or other innovative interventions, to reach, engage and retain clients in treatment</a:t>
            </a:r>
          </a:p>
          <a:p>
            <a:pPr lvl="1"/>
            <a:r>
              <a:rPr lang="en-US" dirty="0" smtClean="0"/>
              <a:t>Care </a:t>
            </a:r>
            <a:r>
              <a:rPr lang="en-US" dirty="0"/>
              <a:t>Coordination with an IOTRC or CCBHC, when appropriate and available in the service area</a:t>
            </a:r>
          </a:p>
          <a:p>
            <a:endParaRPr lang="en-US" dirty="0"/>
          </a:p>
        </p:txBody>
      </p:sp>
    </p:spTree>
    <p:extLst>
      <p:ext uri="{BB962C8B-B14F-4D97-AF65-F5344CB8AC3E}">
        <p14:creationId xmlns:p14="http://schemas.microsoft.com/office/powerpoint/2010/main" val="2399608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4: Peer Recovery Support Services</a:t>
            </a:r>
            <a:endParaRPr lang="en-US" dirty="0"/>
          </a:p>
        </p:txBody>
      </p:sp>
      <p:sp>
        <p:nvSpPr>
          <p:cNvPr id="3" name="Content Placeholder 2"/>
          <p:cNvSpPr>
            <a:spLocks noGrp="1"/>
          </p:cNvSpPr>
          <p:nvPr>
            <p:ph idx="1"/>
          </p:nvPr>
        </p:nvSpPr>
        <p:spPr/>
        <p:txBody>
          <a:bodyPr/>
          <a:lstStyle/>
          <a:p>
            <a:r>
              <a:rPr lang="en-US" dirty="0"/>
              <a:t>All Recovery Support Services funded under this announcement must provide services in accordance with principles that support stage of change, harm reduction, patient engagement, and the use of evidence-based practices</a:t>
            </a:r>
            <a:r>
              <a:rPr lang="en-US" dirty="0" smtClean="0"/>
              <a:t>.</a:t>
            </a:r>
          </a:p>
          <a:p>
            <a:r>
              <a:rPr lang="en-US" dirty="0" smtClean="0"/>
              <a:t>Recovery Support Services are intended to complement, supplement, and extend formal behavioral health services throughout the continuum of care.</a:t>
            </a:r>
          </a:p>
          <a:p>
            <a:endParaRPr lang="en-US" dirty="0"/>
          </a:p>
        </p:txBody>
      </p:sp>
    </p:spTree>
    <p:extLst>
      <p:ext uri="{BB962C8B-B14F-4D97-AF65-F5344CB8AC3E}">
        <p14:creationId xmlns:p14="http://schemas.microsoft.com/office/powerpoint/2010/main" val="169120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623455"/>
            <a:ext cx="9692640" cy="1325562"/>
          </a:xfrm>
        </p:spPr>
        <p:txBody>
          <a:bodyPr>
            <a:normAutofit fontScale="90000"/>
          </a:bodyPr>
          <a:lstStyle/>
          <a:p>
            <a:r>
              <a:rPr lang="en-US" dirty="0" smtClean="0"/>
              <a:t>Category 5: Enhanced Support for Children or Families Affected by Opiate Use</a:t>
            </a:r>
            <a:endParaRPr lang="en-US" dirty="0"/>
          </a:p>
        </p:txBody>
      </p:sp>
      <p:sp>
        <p:nvSpPr>
          <p:cNvPr id="3" name="Content Placeholder 2"/>
          <p:cNvSpPr>
            <a:spLocks noGrp="1"/>
          </p:cNvSpPr>
          <p:nvPr>
            <p:ph idx="1"/>
          </p:nvPr>
        </p:nvSpPr>
        <p:spPr>
          <a:xfrm>
            <a:off x="1261872" y="2219498"/>
            <a:ext cx="8595360" cy="4351337"/>
          </a:xfrm>
        </p:spPr>
        <p:txBody>
          <a:bodyPr/>
          <a:lstStyle/>
          <a:p>
            <a:r>
              <a:rPr lang="en-US" dirty="0"/>
              <a:t>This service delivery category will provide opportunities for working with children and adolescents whose parents or families are affected by opiate </a:t>
            </a:r>
            <a:r>
              <a:rPr lang="en-US" dirty="0" smtClean="0"/>
              <a:t>use.</a:t>
            </a:r>
            <a:endParaRPr lang="en-US" b="1" dirty="0" smtClean="0"/>
          </a:p>
          <a:p>
            <a:r>
              <a:rPr lang="en-US" dirty="0" smtClean="0"/>
              <a:t>Eligible </a:t>
            </a:r>
            <a:r>
              <a:rPr lang="en-US" dirty="0"/>
              <a:t>Services and </a:t>
            </a:r>
            <a:r>
              <a:rPr lang="en-US" dirty="0" smtClean="0"/>
              <a:t>Programs (Family First Prevention Services Act 2018):</a:t>
            </a:r>
            <a:endParaRPr lang="en-US" dirty="0"/>
          </a:p>
          <a:p>
            <a:pPr lvl="1"/>
            <a:r>
              <a:rPr lang="en-US" dirty="0"/>
              <a:t>Mental Health services</a:t>
            </a:r>
          </a:p>
          <a:p>
            <a:pPr lvl="1"/>
            <a:r>
              <a:rPr lang="en-US" dirty="0"/>
              <a:t>Substance use prevention and treatment</a:t>
            </a:r>
          </a:p>
          <a:p>
            <a:pPr lvl="1"/>
            <a:r>
              <a:rPr lang="en-US" dirty="0"/>
              <a:t>In-home parent skill-based programs, which include parenting skills training, parent education and individual and family counseling. </a:t>
            </a:r>
          </a:p>
          <a:p>
            <a:pPr lvl="1"/>
            <a:r>
              <a:rPr lang="en-US" dirty="0"/>
              <a:t>Kinship Navigator Programs </a:t>
            </a:r>
          </a:p>
          <a:p>
            <a:pPr lvl="1"/>
            <a:r>
              <a:rPr lang="en-US" dirty="0"/>
              <a:t>Residential parent-child substance use treatment programs</a:t>
            </a:r>
          </a:p>
          <a:p>
            <a:pPr lvl="1"/>
            <a:r>
              <a:rPr lang="en-US" dirty="0"/>
              <a:t>Developmentally Appropriate Transition Supports for Older Youth</a:t>
            </a:r>
          </a:p>
        </p:txBody>
      </p:sp>
    </p:spTree>
    <p:extLst>
      <p:ext uri="{BB962C8B-B14F-4D97-AF65-F5344CB8AC3E}">
        <p14:creationId xmlns:p14="http://schemas.microsoft.com/office/powerpoint/2010/main" val="482215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6: Innovative Considerations and Planning Grant</a:t>
            </a:r>
            <a:endParaRPr lang="en-US" dirty="0"/>
          </a:p>
        </p:txBody>
      </p:sp>
      <p:sp>
        <p:nvSpPr>
          <p:cNvPr id="3" name="Content Placeholder 2"/>
          <p:cNvSpPr>
            <a:spLocks noGrp="1"/>
          </p:cNvSpPr>
          <p:nvPr>
            <p:ph idx="1"/>
          </p:nvPr>
        </p:nvSpPr>
        <p:spPr/>
        <p:txBody>
          <a:bodyPr/>
          <a:lstStyle/>
          <a:p>
            <a:r>
              <a:rPr lang="en-US" dirty="0"/>
              <a:t>Considerations will be given to organizations that have a project outside the previous category areas that can become sustainable through this infusion of funds and meet one or more required or allowable activities</a:t>
            </a:r>
            <a:r>
              <a:rPr lang="en-US" dirty="0" smtClean="0"/>
              <a:t>.</a:t>
            </a:r>
          </a:p>
          <a:p>
            <a:r>
              <a:rPr lang="en-US" dirty="0" smtClean="0"/>
              <a:t>Planning </a:t>
            </a:r>
            <a:r>
              <a:rPr lang="en-US" dirty="0"/>
              <a:t>projects are </a:t>
            </a:r>
            <a:r>
              <a:rPr lang="en-US" dirty="0" smtClean="0"/>
              <a:t>encouraged</a:t>
            </a:r>
          </a:p>
          <a:p>
            <a:pPr lvl="1"/>
            <a:r>
              <a:rPr lang="en-US" dirty="0"/>
              <a:t>Provide a detailed narrative outlining the evidence-based practice you will be implementing to support reducing opioid use disorders and promoting medication assisted treatment and the required and/or allowable activities that your project will support</a:t>
            </a:r>
            <a:r>
              <a:rPr lang="en-US" dirty="0" smtClean="0"/>
              <a:t>.</a:t>
            </a:r>
          </a:p>
          <a:p>
            <a:pPr lvl="1"/>
            <a:endParaRPr lang="en-US" dirty="0" smtClean="0"/>
          </a:p>
          <a:p>
            <a:r>
              <a:rPr lang="en-US" dirty="0"/>
              <a:t>Note:  All proposed projects must address one or more required or allowable activities in the original State Opioid Response NOFO. </a:t>
            </a:r>
            <a:r>
              <a:rPr lang="en-US" dirty="0" smtClean="0"/>
              <a:t>Projects </a:t>
            </a:r>
            <a:r>
              <a:rPr lang="en-US" dirty="0"/>
              <a:t>that do not align with such activities will not be considered.</a:t>
            </a:r>
          </a:p>
        </p:txBody>
      </p:sp>
    </p:spTree>
    <p:extLst>
      <p:ext uri="{BB962C8B-B14F-4D97-AF65-F5344CB8AC3E}">
        <p14:creationId xmlns:p14="http://schemas.microsoft.com/office/powerpoint/2010/main" val="298796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SOR is authorized under Title II Division H of the Consolidated Appropriations Act, 2018. This announcements addresses Healthy People 2020, substance </a:t>
            </a:r>
            <a:r>
              <a:rPr lang="en-US" sz="2400" dirty="0"/>
              <a:t>a</a:t>
            </a:r>
            <a:r>
              <a:rPr lang="en-US" sz="2400" dirty="0" smtClean="0"/>
              <a:t>buse topic area HP 2020-SA. All grants and sub-awards made under this announcement are governed by 45 CFR Part 75</a:t>
            </a:r>
            <a:endParaRPr lang="en-US" sz="2400" dirty="0"/>
          </a:p>
        </p:txBody>
      </p:sp>
    </p:spTree>
    <p:extLst>
      <p:ext uri="{BB962C8B-B14F-4D97-AF65-F5344CB8AC3E}">
        <p14:creationId xmlns:p14="http://schemas.microsoft.com/office/powerpoint/2010/main" val="2873444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 Requirements &amp; Criteria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9525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Funding</a:t>
            </a:r>
            <a:endParaRPr lang="en-US" dirty="0"/>
          </a:p>
        </p:txBody>
      </p:sp>
      <p:sp>
        <p:nvSpPr>
          <p:cNvPr id="3" name="Content Placeholder 2"/>
          <p:cNvSpPr>
            <a:spLocks noGrp="1"/>
          </p:cNvSpPr>
          <p:nvPr>
            <p:ph idx="1"/>
          </p:nvPr>
        </p:nvSpPr>
        <p:spPr/>
        <p:txBody>
          <a:bodyPr/>
          <a:lstStyle/>
          <a:p>
            <a:r>
              <a:rPr lang="en-US"/>
              <a:t>This is a competitive process and as such, sub recipient(s) who receive awards through this RFA are not guaranteed future funding.  All costs incurred in responding to this RFA will be borne by the applicant(s). In the event no qualified applicants are identified through this RFA, in partnership with the Division of Public and Behavioral Health, CASAT reserves the right to perform alternate measures to identify potential applicants.  </a:t>
            </a:r>
          </a:p>
        </p:txBody>
      </p:sp>
    </p:spTree>
    <p:extLst>
      <p:ext uri="{BB962C8B-B14F-4D97-AF65-F5344CB8AC3E}">
        <p14:creationId xmlns:p14="http://schemas.microsoft.com/office/powerpoint/2010/main" val="1402998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Activities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i="1" u="sng" dirty="0"/>
              <a:t>Salary Support </a:t>
            </a:r>
            <a:endParaRPr lang="en-US" dirty="0"/>
          </a:p>
          <a:p>
            <a:pPr lvl="1"/>
            <a:r>
              <a:rPr lang="en-US" dirty="0"/>
              <a:t>Allowable funds for the onboarding of new staff positions: </a:t>
            </a:r>
          </a:p>
          <a:p>
            <a:pPr lvl="2"/>
            <a:r>
              <a:rPr lang="en-US" dirty="0"/>
              <a:t>Nevada Licensed Healthcare Professionals</a:t>
            </a:r>
          </a:p>
          <a:p>
            <a:pPr lvl="2"/>
            <a:r>
              <a:rPr lang="en-US" dirty="0"/>
              <a:t>Nevada Licensed Medical Provider</a:t>
            </a:r>
          </a:p>
          <a:p>
            <a:pPr lvl="2"/>
            <a:r>
              <a:rPr lang="en-US" dirty="0"/>
              <a:t>Nevada Licensed / Certified Behavioral Health Professionals</a:t>
            </a:r>
          </a:p>
          <a:p>
            <a:pPr lvl="2"/>
            <a:r>
              <a:rPr lang="en-US" dirty="0"/>
              <a:t>Nevada Licensed EMT I or EMT II</a:t>
            </a:r>
          </a:p>
          <a:p>
            <a:pPr lvl="2"/>
            <a:r>
              <a:rPr lang="en-US" dirty="0"/>
              <a:t>Peer Recovery Support Specialists</a:t>
            </a:r>
          </a:p>
          <a:p>
            <a:pPr lvl="0"/>
            <a:r>
              <a:rPr lang="en-US" i="1" u="sng" dirty="0"/>
              <a:t>Training and Technical Assistance (No more than 10% of your budgeted costs)</a:t>
            </a:r>
            <a:endParaRPr lang="en-US" dirty="0"/>
          </a:p>
          <a:p>
            <a:pPr lvl="1"/>
            <a:r>
              <a:rPr lang="en-US" dirty="0"/>
              <a:t>Allowable funds for:</a:t>
            </a:r>
          </a:p>
          <a:p>
            <a:pPr lvl="2"/>
            <a:r>
              <a:rPr lang="en-US" dirty="0"/>
              <a:t>Training and technical assistance to increase provider competencies specifically related to the treatment and recovery support of individuals with OUD.</a:t>
            </a:r>
          </a:p>
          <a:p>
            <a:pPr lvl="2"/>
            <a:r>
              <a:rPr lang="en-US" dirty="0"/>
              <a:t>Travel required to obtain requested training.</a:t>
            </a:r>
          </a:p>
          <a:p>
            <a:pPr lvl="0"/>
            <a:r>
              <a:rPr lang="en-US" i="1" u="sng" dirty="0"/>
              <a:t>Residential/Transitional Housing MAT Expansion Services </a:t>
            </a:r>
            <a:endParaRPr lang="en-US" dirty="0"/>
          </a:p>
          <a:p>
            <a:r>
              <a:rPr lang="en-US" dirty="0"/>
              <a:t>This category does NOT include room and board rates of reimbursement as this is ONLY for the expansion and onboarding of MAT services within an established SAPTA Certified Residential or Transitional Housing program.  Programs must demonstrate all applicable licenses through Health Care Quality and Compliance for the level of care provided. </a:t>
            </a:r>
            <a:r>
              <a:rPr lang="en-US" dirty="0" smtClean="0"/>
              <a:t>Allowable </a:t>
            </a:r>
            <a:r>
              <a:rPr lang="en-US" dirty="0"/>
              <a:t>funds for:</a:t>
            </a:r>
          </a:p>
          <a:p>
            <a:pPr lvl="2"/>
            <a:r>
              <a:rPr lang="en-US" dirty="0"/>
              <a:t>Level 3.7WM Medically Monitored Inpatient Withdrawal Management services based on ASAM Criteria and Division Criteria.</a:t>
            </a:r>
          </a:p>
          <a:p>
            <a:pPr lvl="2"/>
            <a:r>
              <a:rPr lang="en-US" dirty="0"/>
              <a:t>Level 3.1 or Level 3.5 Residential treatment services for MAT clients based on ASAM Criteria and Division Criteria.  </a:t>
            </a:r>
          </a:p>
          <a:p>
            <a:pPr lvl="2"/>
            <a:r>
              <a:rPr lang="en-US" dirty="0"/>
              <a:t>Transitional Housing services for MAT clients based on Division Criteria.</a:t>
            </a:r>
          </a:p>
          <a:p>
            <a:endParaRPr lang="en-US" dirty="0"/>
          </a:p>
        </p:txBody>
      </p:sp>
    </p:spTree>
    <p:extLst>
      <p:ext uri="{BB962C8B-B14F-4D97-AF65-F5344CB8AC3E}">
        <p14:creationId xmlns:p14="http://schemas.microsoft.com/office/powerpoint/2010/main" val="130194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Non-Allowable Activities </a:t>
            </a:r>
            <a:endParaRPr lang="en-US" dirty="0"/>
          </a:p>
        </p:txBody>
      </p:sp>
      <p:sp>
        <p:nvSpPr>
          <p:cNvPr id="3" name="Content Placeholder 2"/>
          <p:cNvSpPr>
            <a:spLocks noGrp="1"/>
          </p:cNvSpPr>
          <p:nvPr>
            <p:ph idx="1"/>
          </p:nvPr>
        </p:nvSpPr>
        <p:spPr/>
        <p:txBody>
          <a:bodyPr>
            <a:normAutofit/>
          </a:bodyPr>
          <a:lstStyle/>
          <a:p>
            <a:pPr lvl="0"/>
            <a:r>
              <a:rPr lang="en-US" dirty="0" smtClean="0"/>
              <a:t>Supplanting </a:t>
            </a:r>
            <a:r>
              <a:rPr lang="en-US" dirty="0"/>
              <a:t>of funding for existing positions.</a:t>
            </a:r>
          </a:p>
          <a:p>
            <a:pPr lvl="0"/>
            <a:r>
              <a:rPr lang="en-US" dirty="0"/>
              <a:t>Individual provider purchase of naloxone.</a:t>
            </a:r>
          </a:p>
          <a:p>
            <a:pPr lvl="0"/>
            <a:r>
              <a:rPr lang="en-US" dirty="0"/>
              <a:t>Individual provider purchase of MAT (i.e. Buprenorphine, </a:t>
            </a:r>
            <a:r>
              <a:rPr lang="en-US" dirty="0" err="1"/>
              <a:t>Suboxone</a:t>
            </a:r>
            <a:r>
              <a:rPr lang="en-US" dirty="0"/>
              <a:t>, Methadone, Naltrexone, </a:t>
            </a:r>
            <a:r>
              <a:rPr lang="en-US" dirty="0" err="1"/>
              <a:t>Vivitrol</a:t>
            </a:r>
            <a:r>
              <a:rPr lang="en-US" dirty="0"/>
              <a:t>).</a:t>
            </a:r>
          </a:p>
          <a:p>
            <a:pPr lvl="0"/>
            <a:r>
              <a:rPr lang="en-US" dirty="0"/>
              <a:t>The purchasing of property, the construction of new structures, and the addition of a permanent structure, capital improvements of existing properties or structures.</a:t>
            </a:r>
          </a:p>
          <a:p>
            <a:pPr lvl="0"/>
            <a:r>
              <a:rPr lang="en-US" dirty="0"/>
              <a:t>The purchasing of vehicles or lease of a vehicle. </a:t>
            </a:r>
          </a:p>
          <a:p>
            <a:pPr lvl="0"/>
            <a:r>
              <a:rPr lang="en-US" dirty="0"/>
              <a:t>Bus passes / transportation.</a:t>
            </a:r>
          </a:p>
          <a:p>
            <a:pPr lvl="0"/>
            <a:r>
              <a:rPr lang="en-US" dirty="0"/>
              <a:t>Participant or staff incentives.</a:t>
            </a:r>
          </a:p>
          <a:p>
            <a:endParaRPr lang="en-US" dirty="0"/>
          </a:p>
        </p:txBody>
      </p:sp>
    </p:spTree>
    <p:extLst>
      <p:ext uri="{BB962C8B-B14F-4D97-AF65-F5344CB8AC3E}">
        <p14:creationId xmlns:p14="http://schemas.microsoft.com/office/powerpoint/2010/main" val="3991763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080655"/>
          </a:xfrm>
        </p:spPr>
        <p:txBody>
          <a:bodyPr/>
          <a:lstStyle/>
          <a:p>
            <a:r>
              <a:rPr lang="en-US" dirty="0" smtClean="0"/>
              <a:t>Technical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Registration </a:t>
            </a:r>
            <a:r>
              <a:rPr lang="en-US" b="1" dirty="0"/>
              <a:t>of your business with the Nevada System of Higher Education (NSHE) Supplier Registration System</a:t>
            </a:r>
            <a:endParaRPr lang="en-US" dirty="0"/>
          </a:p>
          <a:p>
            <a:r>
              <a:rPr lang="en-US" dirty="0"/>
              <a:t>Registering is a two-step process. You will first need to go to the NSHE Supplier Registration website </a:t>
            </a:r>
            <a:r>
              <a:rPr lang="en-US" dirty="0" smtClean="0"/>
              <a:t>at </a:t>
            </a:r>
            <a:r>
              <a:rPr lang="en-US" dirty="0" smtClean="0">
                <a:hlinkClick r:id="rId2"/>
              </a:rPr>
              <a:t>https</a:t>
            </a:r>
            <a:r>
              <a:rPr lang="en-US" dirty="0">
                <a:hlinkClick r:id="rId2"/>
              </a:rPr>
              <a:t>://suppliers.nevada.edu</a:t>
            </a:r>
            <a:r>
              <a:rPr lang="en-US" dirty="0" smtClean="0">
                <a:hlinkClick r:id="rId2"/>
              </a:rPr>
              <a:t>/</a:t>
            </a:r>
            <a:r>
              <a:rPr lang="en-US" dirty="0" smtClean="0"/>
              <a:t> and </a:t>
            </a:r>
            <a:r>
              <a:rPr lang="en-US" dirty="0"/>
              <a:t>create an account. After you have created an account, you will receive an email with a verification link. Click the verification link and follow the steps to finish registration. More detailed instructions for each step are available at the following links.</a:t>
            </a:r>
          </a:p>
          <a:p>
            <a:r>
              <a:rPr lang="en-US" dirty="0" smtClean="0"/>
              <a:t>Step </a:t>
            </a:r>
            <a:r>
              <a:rPr lang="en-US" dirty="0"/>
              <a:t>1:</a:t>
            </a:r>
          </a:p>
          <a:p>
            <a:pPr lvl="1"/>
            <a:r>
              <a:rPr lang="en-US" dirty="0" smtClean="0">
                <a:hlinkClick r:id="rId3"/>
              </a:rPr>
              <a:t>https</a:t>
            </a:r>
            <a:r>
              <a:rPr lang="en-US" dirty="0">
                <a:hlinkClick r:id="rId3"/>
              </a:rPr>
              <a:t>://</a:t>
            </a:r>
            <a:r>
              <a:rPr lang="en-US" dirty="0" smtClean="0">
                <a:hlinkClick r:id="rId3"/>
              </a:rPr>
              <a:t>suppliers.nevada.edu/Files/NSHE%20Supplier%20Registration_Step%201_Create%20an%20Account.pdf</a:t>
            </a:r>
            <a:r>
              <a:rPr lang="en-US" dirty="0" smtClean="0"/>
              <a:t> </a:t>
            </a:r>
            <a:endParaRPr lang="en-US" dirty="0"/>
          </a:p>
          <a:p>
            <a:r>
              <a:rPr lang="en-US" dirty="0" smtClean="0"/>
              <a:t>Step </a:t>
            </a:r>
            <a:r>
              <a:rPr lang="en-US" dirty="0"/>
              <a:t>2:</a:t>
            </a:r>
          </a:p>
          <a:p>
            <a:pPr lvl="1"/>
            <a:r>
              <a:rPr lang="en-US" dirty="0" smtClean="0">
                <a:hlinkClick r:id="rId4"/>
              </a:rPr>
              <a:t>https</a:t>
            </a:r>
            <a:r>
              <a:rPr lang="en-US" dirty="0">
                <a:hlinkClick r:id="rId4"/>
              </a:rPr>
              <a:t>://</a:t>
            </a:r>
            <a:r>
              <a:rPr lang="en-US" dirty="0" smtClean="0">
                <a:hlinkClick r:id="rId4"/>
              </a:rPr>
              <a:t>suppliers.nevada.edu/Files/NSHE%20Supplier%20Registration_Step%202_Complete%20Registration.pdf</a:t>
            </a:r>
            <a:r>
              <a:rPr lang="en-US" dirty="0" smtClean="0"/>
              <a:t> </a:t>
            </a:r>
            <a:endParaRPr lang="en-US" dirty="0"/>
          </a:p>
          <a:p>
            <a:r>
              <a:rPr lang="en-US" dirty="0"/>
              <a:t>Fiscal and Audit </a:t>
            </a:r>
            <a:r>
              <a:rPr lang="en-US" dirty="0" smtClean="0"/>
              <a:t>Forms</a:t>
            </a:r>
          </a:p>
          <a:p>
            <a:pPr lvl="1"/>
            <a:r>
              <a:rPr lang="en-US" dirty="0" smtClean="0"/>
              <a:t>In </a:t>
            </a:r>
            <a:r>
              <a:rPr lang="en-US" dirty="0"/>
              <a:t>addition to registering as a vendor with the University of Nevada, Reno you will need to complete and Audit Assessment Questionnaire.  This form can be found in Appendix G. </a:t>
            </a:r>
          </a:p>
        </p:txBody>
      </p:sp>
    </p:spTree>
    <p:extLst>
      <p:ext uri="{BB962C8B-B14F-4D97-AF65-F5344CB8AC3E}">
        <p14:creationId xmlns:p14="http://schemas.microsoft.com/office/powerpoint/2010/main" val="24908257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Certification Process Through SAPTA</a:t>
            </a:r>
            <a:endParaRPr lang="en-US" dirty="0"/>
          </a:p>
        </p:txBody>
      </p:sp>
      <p:sp>
        <p:nvSpPr>
          <p:cNvPr id="3" name="Content Placeholder 2"/>
          <p:cNvSpPr>
            <a:spLocks noGrp="1"/>
          </p:cNvSpPr>
          <p:nvPr>
            <p:ph idx="1"/>
          </p:nvPr>
        </p:nvSpPr>
        <p:spPr>
          <a:xfrm>
            <a:off x="1261872" y="2144684"/>
            <a:ext cx="8595360" cy="4035453"/>
          </a:xfrm>
        </p:spPr>
        <p:txBody>
          <a:bodyPr/>
          <a:lstStyle/>
          <a:p>
            <a:r>
              <a:rPr lang="en-US" dirty="0" smtClean="0"/>
              <a:t>Organizations </a:t>
            </a:r>
            <a:r>
              <a:rPr lang="en-US" dirty="0"/>
              <a:t>do not need to be SAPTA certified at time of RFA submission; however, organizations will need to begin the certification process to ensure there no lapse in funding. </a:t>
            </a:r>
          </a:p>
          <a:p>
            <a:pPr lvl="1"/>
            <a:r>
              <a:rPr lang="en-US" dirty="0" smtClean="0"/>
              <a:t>Request </a:t>
            </a:r>
            <a:r>
              <a:rPr lang="en-US" dirty="0"/>
              <a:t>a Certification application package from Joan </a:t>
            </a:r>
            <a:r>
              <a:rPr lang="en-US" dirty="0" err="1"/>
              <a:t>Waldock</a:t>
            </a:r>
            <a:r>
              <a:rPr lang="en-US" dirty="0"/>
              <a:t> from SAPTA via email at jwaldock@health.nv.gov to obtain the Division Certification Application and checklist.</a:t>
            </a:r>
          </a:p>
        </p:txBody>
      </p:sp>
    </p:spTree>
    <p:extLst>
      <p:ext uri="{BB962C8B-B14F-4D97-AF65-F5344CB8AC3E}">
        <p14:creationId xmlns:p14="http://schemas.microsoft.com/office/powerpoint/2010/main" val="1856600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of Proposals</a:t>
            </a:r>
            <a:endParaRPr lang="en-US" dirty="0"/>
          </a:p>
        </p:txBody>
      </p:sp>
      <p:sp>
        <p:nvSpPr>
          <p:cNvPr id="3" name="Content Placeholder 2"/>
          <p:cNvSpPr>
            <a:spLocks noGrp="1"/>
          </p:cNvSpPr>
          <p:nvPr>
            <p:ph idx="1"/>
          </p:nvPr>
        </p:nvSpPr>
        <p:spPr/>
        <p:txBody>
          <a:bodyPr/>
          <a:lstStyle/>
          <a:p>
            <a:r>
              <a:rPr lang="en-US" dirty="0"/>
              <a:t>Applications must be completed on the forms included in the application packet provided by CASAT.  The application packet must be emailed to CASAT in original files (Word, Excel) and must be received </a:t>
            </a:r>
            <a:r>
              <a:rPr lang="en-US" b="1" dirty="0"/>
              <a:t>on or before the deadline of March 19, 2020 by 12:00 p.m</a:t>
            </a:r>
            <a:r>
              <a:rPr lang="en-US" dirty="0"/>
              <a:t>.</a:t>
            </a:r>
          </a:p>
          <a:p>
            <a:r>
              <a:rPr lang="en-US" dirty="0"/>
              <a:t> </a:t>
            </a:r>
            <a:r>
              <a:rPr lang="en-US" dirty="0" smtClean="0"/>
              <a:t>Proposals must </a:t>
            </a:r>
            <a:r>
              <a:rPr lang="en-US" dirty="0"/>
              <a:t>be submitted to: </a:t>
            </a:r>
            <a:r>
              <a:rPr lang="en-US" dirty="0" smtClean="0">
                <a:hlinkClick r:id="rId2"/>
              </a:rPr>
              <a:t>opr@casat.org</a:t>
            </a:r>
            <a:r>
              <a:rPr lang="en-US" dirty="0" smtClean="0"/>
              <a:t>  </a:t>
            </a:r>
            <a:r>
              <a:rPr lang="en-US" dirty="0"/>
              <a:t/>
            </a:r>
            <a:br>
              <a:rPr lang="en-US" dirty="0"/>
            </a:br>
            <a:r>
              <a:rPr lang="en-US" dirty="0"/>
              <a:t>with </a:t>
            </a:r>
            <a:r>
              <a:rPr lang="en-US" b="1" dirty="0"/>
              <a:t>RFA State Opioid Response: MAT Infusion Funding </a:t>
            </a:r>
            <a:r>
              <a:rPr lang="en-US" dirty="0"/>
              <a:t>in the subject line of the email.</a:t>
            </a:r>
          </a:p>
          <a:p>
            <a:r>
              <a:rPr lang="en-US" dirty="0"/>
              <a:t>Attachments are required to be in Microsoft Word and/or Excel format.</a:t>
            </a:r>
          </a:p>
          <a:p>
            <a:endParaRPr lang="en-US" dirty="0"/>
          </a:p>
        </p:txBody>
      </p:sp>
    </p:spTree>
    <p:extLst>
      <p:ext uri="{BB962C8B-B14F-4D97-AF65-F5344CB8AC3E}">
        <p14:creationId xmlns:p14="http://schemas.microsoft.com/office/powerpoint/2010/main" val="2721489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Requirements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5244859"/>
              </p:ext>
            </p:extLst>
          </p:nvPr>
        </p:nvGraphicFramePr>
        <p:xfrm>
          <a:off x="1261873" y="1903617"/>
          <a:ext cx="8414142" cy="4671749"/>
        </p:xfrm>
        <a:graphic>
          <a:graphicData uri="http://schemas.openxmlformats.org/drawingml/2006/table">
            <a:tbl>
              <a:tblPr firstRow="1" firstCol="1" bandRow="1">
                <a:tableStyleId>{5C22544A-7EE6-4342-B048-85BDC9FD1C3A}</a:tableStyleId>
              </a:tblPr>
              <a:tblGrid>
                <a:gridCol w="4207071">
                  <a:extLst>
                    <a:ext uri="{9D8B030D-6E8A-4147-A177-3AD203B41FA5}">
                      <a16:colId xmlns:a16="http://schemas.microsoft.com/office/drawing/2014/main" val="827133885"/>
                    </a:ext>
                  </a:extLst>
                </a:gridCol>
                <a:gridCol w="4207071">
                  <a:extLst>
                    <a:ext uri="{9D8B030D-6E8A-4147-A177-3AD203B41FA5}">
                      <a16:colId xmlns:a16="http://schemas.microsoft.com/office/drawing/2014/main" val="286251537"/>
                    </a:ext>
                  </a:extLst>
                </a:gridCol>
              </a:tblGrid>
              <a:tr h="2789499">
                <a:tc>
                  <a:txBody>
                    <a:bodyPr/>
                    <a:lstStyle/>
                    <a:p>
                      <a:pPr marL="0" marR="0">
                        <a:spcBef>
                          <a:spcPts val="0"/>
                        </a:spcBef>
                        <a:spcAft>
                          <a:spcPts val="0"/>
                        </a:spcAft>
                      </a:pPr>
                      <a:r>
                        <a:rPr lang="en-US" sz="1000" dirty="0">
                          <a:effectLst/>
                        </a:rPr>
                        <a:t>Page Limit</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331470" algn="l"/>
                          <a:tab pos="674370" algn="l"/>
                        </a:tabLst>
                      </a:pPr>
                      <a:r>
                        <a:rPr lang="en-US" sz="1000">
                          <a:effectLst/>
                        </a:rPr>
                        <a:t>Narrative to Consist of the following:</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Organizational Strength and Description (no more than 2 pages)</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Narrative Description &amp; Service Delivery (no more than 4 pages)</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Cost Effectiveness and Leveraging of Funds (no more than 1 page)</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Sustainability (no more than 2 pages)</a:t>
                      </a:r>
                      <a:br>
                        <a:rPr lang="en-US" sz="1000">
                          <a:effectLst/>
                        </a:rPr>
                      </a:br>
                      <a:endParaRPr lang="en-US" sz="1100">
                        <a:effectLst/>
                      </a:endParaRPr>
                    </a:p>
                    <a:p>
                      <a:pPr marL="0" marR="0">
                        <a:lnSpc>
                          <a:spcPct val="107000"/>
                        </a:lnSpc>
                        <a:spcBef>
                          <a:spcPts val="0"/>
                        </a:spcBef>
                        <a:spcAft>
                          <a:spcPts val="0"/>
                        </a:spcAft>
                        <a:tabLst>
                          <a:tab pos="331470" algn="l"/>
                          <a:tab pos="674370" algn="l"/>
                        </a:tabLst>
                      </a:pPr>
                      <a:r>
                        <a:rPr lang="en-US" sz="1000">
                          <a:effectLst/>
                        </a:rPr>
                        <a:t>The following do not have page limitations:</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Scope of Work (See Appendix C)</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Budget (See Appendix D)</a:t>
                      </a:r>
                      <a:endParaRPr lang="en-US" sz="1100">
                        <a:effectLst/>
                      </a:endParaRPr>
                    </a:p>
                    <a:p>
                      <a:pPr marL="342900" marR="0" lvl="0" indent="-342900">
                        <a:lnSpc>
                          <a:spcPct val="107000"/>
                        </a:lnSpc>
                        <a:spcBef>
                          <a:spcPts val="0"/>
                        </a:spcBef>
                        <a:spcAft>
                          <a:spcPts val="0"/>
                        </a:spcAft>
                        <a:buFont typeface="Wingdings" panose="05000000000000000000" pitchFamily="2" charset="2"/>
                        <a:buChar char=""/>
                        <a:tabLst>
                          <a:tab pos="331470" algn="l"/>
                          <a:tab pos="674370" algn="l"/>
                        </a:tabLst>
                      </a:pPr>
                      <a:r>
                        <a:rPr lang="en-US" sz="1000">
                          <a:effectLst/>
                        </a:rPr>
                        <a:t>Attachments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5277410"/>
                  </a:ext>
                </a:extLst>
              </a:tr>
              <a:tr h="283878">
                <a:tc>
                  <a:txBody>
                    <a:bodyPr/>
                    <a:lstStyle/>
                    <a:p>
                      <a:pPr marL="0" marR="0">
                        <a:spcBef>
                          <a:spcPts val="0"/>
                        </a:spcBef>
                        <a:spcAft>
                          <a:spcPts val="0"/>
                        </a:spcAft>
                      </a:pPr>
                      <a:r>
                        <a:rPr lang="en-US" sz="1000">
                          <a:effectLst/>
                        </a:rPr>
                        <a:t>Submission Format</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Emailed, Microsoft word or excel format, no-color</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8756419"/>
                  </a:ext>
                </a:extLst>
              </a:tr>
              <a:tr h="199796">
                <a:tc>
                  <a:txBody>
                    <a:bodyPr/>
                    <a:lstStyle/>
                    <a:p>
                      <a:pPr marL="0" marR="0">
                        <a:spcBef>
                          <a:spcPts val="0"/>
                        </a:spcBef>
                        <a:spcAft>
                          <a:spcPts val="0"/>
                        </a:spcAft>
                      </a:pPr>
                      <a:r>
                        <a:rPr lang="en-US" sz="1000">
                          <a:effectLst/>
                        </a:rPr>
                        <a:t>Font Size</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11 pt., Times New Roman</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523588"/>
                  </a:ext>
                </a:extLst>
              </a:tr>
              <a:tr h="199796">
                <a:tc>
                  <a:txBody>
                    <a:bodyPr/>
                    <a:lstStyle/>
                    <a:p>
                      <a:pPr marL="0" marR="0">
                        <a:spcBef>
                          <a:spcPts val="0"/>
                        </a:spcBef>
                        <a:spcAft>
                          <a:spcPts val="0"/>
                        </a:spcAft>
                      </a:pPr>
                      <a:r>
                        <a:rPr lang="en-US" sz="1000">
                          <a:effectLst/>
                        </a:rPr>
                        <a:t>Margins</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inch on all sides</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323554"/>
                  </a:ext>
                </a:extLst>
              </a:tr>
              <a:tr h="199796">
                <a:tc>
                  <a:txBody>
                    <a:bodyPr/>
                    <a:lstStyle/>
                    <a:p>
                      <a:pPr marL="0" marR="0">
                        <a:spcBef>
                          <a:spcPts val="0"/>
                        </a:spcBef>
                        <a:spcAft>
                          <a:spcPts val="0"/>
                        </a:spcAft>
                      </a:pPr>
                      <a:r>
                        <a:rPr lang="en-US" sz="1000">
                          <a:effectLst/>
                        </a:rPr>
                        <a:t>Spacing</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Single Spaced</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2862410"/>
                  </a:ext>
                </a:extLst>
              </a:tr>
              <a:tr h="199796">
                <a:tc>
                  <a:txBody>
                    <a:bodyPr/>
                    <a:lstStyle/>
                    <a:p>
                      <a:pPr marL="0" marR="0">
                        <a:spcBef>
                          <a:spcPts val="0"/>
                        </a:spcBef>
                        <a:spcAft>
                          <a:spcPts val="0"/>
                        </a:spcAft>
                      </a:pPr>
                      <a:r>
                        <a:rPr lang="en-US" sz="1000">
                          <a:effectLst/>
                        </a:rPr>
                        <a:t>Headers</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Mandatory and Identical to RFA Request</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5717250"/>
                  </a:ext>
                </a:extLst>
              </a:tr>
              <a:tr h="799188">
                <a:tc>
                  <a:txBody>
                    <a:bodyPr/>
                    <a:lstStyle/>
                    <a:p>
                      <a:pPr marL="0" marR="0">
                        <a:spcBef>
                          <a:spcPts val="0"/>
                        </a:spcBef>
                        <a:spcAft>
                          <a:spcPts val="0"/>
                        </a:spcAft>
                      </a:pPr>
                      <a:r>
                        <a:rPr lang="en-US" sz="1000">
                          <a:effectLst/>
                        </a:rPr>
                        <a:t>Attachments</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Attachments other than those defined below, are not permitted.  These appendices are not intended to extend or replace any required section of the Application. </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0002146"/>
                  </a:ext>
                </a:extLst>
              </a:tr>
            </a:tbl>
          </a:graphicData>
        </a:graphic>
      </p:graphicFrame>
    </p:spTree>
    <p:extLst>
      <p:ext uri="{BB962C8B-B14F-4D97-AF65-F5344CB8AC3E}">
        <p14:creationId xmlns:p14="http://schemas.microsoft.com/office/powerpoint/2010/main" val="1098634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2151334" cy="1600197"/>
          </a:xfrm>
        </p:spPr>
        <p:txBody>
          <a:bodyPr/>
          <a:lstStyle/>
          <a:p>
            <a:r>
              <a:rPr lang="en-US" dirty="0" smtClean="0"/>
              <a:t>Required Format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901969"/>
              </p:ext>
            </p:extLst>
          </p:nvPr>
        </p:nvGraphicFramePr>
        <p:xfrm>
          <a:off x="3225338" y="457199"/>
          <a:ext cx="7358612" cy="6126480"/>
        </p:xfrm>
        <a:graphic>
          <a:graphicData uri="http://schemas.openxmlformats.org/drawingml/2006/table">
            <a:tbl>
              <a:tblPr>
                <a:tableStyleId>{5C22544A-7EE6-4342-B048-85BDC9FD1C3A}</a:tableStyleId>
              </a:tblPr>
              <a:tblGrid>
                <a:gridCol w="780233">
                  <a:extLst>
                    <a:ext uri="{9D8B030D-6E8A-4147-A177-3AD203B41FA5}">
                      <a16:colId xmlns:a16="http://schemas.microsoft.com/office/drawing/2014/main" val="1221278600"/>
                    </a:ext>
                  </a:extLst>
                </a:gridCol>
                <a:gridCol w="5159775">
                  <a:extLst>
                    <a:ext uri="{9D8B030D-6E8A-4147-A177-3AD203B41FA5}">
                      <a16:colId xmlns:a16="http://schemas.microsoft.com/office/drawing/2014/main" val="1947484633"/>
                    </a:ext>
                  </a:extLst>
                </a:gridCol>
                <a:gridCol w="1418604">
                  <a:extLst>
                    <a:ext uri="{9D8B030D-6E8A-4147-A177-3AD203B41FA5}">
                      <a16:colId xmlns:a16="http://schemas.microsoft.com/office/drawing/2014/main" val="2851254545"/>
                    </a:ext>
                  </a:extLst>
                </a:gridCol>
              </a:tblGrid>
              <a:tr h="536447">
                <a:tc gridSpan="3">
                  <a:txBody>
                    <a:bodyPr/>
                    <a:lstStyle/>
                    <a:p>
                      <a:pPr marL="0" marR="0" algn="ctr">
                        <a:lnSpc>
                          <a:spcPct val="107000"/>
                        </a:lnSpc>
                        <a:spcBef>
                          <a:spcPts val="0"/>
                        </a:spcBef>
                        <a:spcAft>
                          <a:spcPts val="800"/>
                        </a:spcAft>
                      </a:pPr>
                      <a:r>
                        <a:rPr lang="en-US" sz="900" b="1" dirty="0">
                          <a:effectLst/>
                        </a:rPr>
                        <a:t>Technical RFA Submission Requirements</a:t>
                      </a:r>
                    </a:p>
                    <a:p>
                      <a:pPr marL="0" marR="0" algn="ctr">
                        <a:lnSpc>
                          <a:spcPct val="107000"/>
                        </a:lnSpc>
                        <a:spcBef>
                          <a:spcPts val="0"/>
                        </a:spcBef>
                        <a:spcAft>
                          <a:spcPts val="800"/>
                        </a:spcAft>
                      </a:pPr>
                      <a:r>
                        <a:rPr lang="en-US" sz="900" b="1" dirty="0">
                          <a:effectLst/>
                        </a:rPr>
                        <a:t>Document should be tabbed with the following section</a:t>
                      </a:r>
                      <a:endParaRPr lang="en-US" sz="900" b="1" dirty="0">
                        <a:solidFill>
                          <a:srgbClr val="000000"/>
                        </a:solidFill>
                        <a:effectLst/>
                        <a:latin typeface="Calibri" panose="020F0502020204030204" pitchFamily="34" charset="0"/>
                        <a:ea typeface="Calibri" panose="020F0502020204030204" pitchFamily="34" charset="0"/>
                      </a:endParaRPr>
                    </a:p>
                  </a:txBody>
                  <a:tcPr marL="70329" marR="70329" marT="0" marB="0" anchor="ctr"/>
                </a:tc>
                <a:tc hMerge="1">
                  <a:txBody>
                    <a:bodyPr/>
                    <a:lstStyle/>
                    <a:p>
                      <a:endParaRPr lang="en-US"/>
                    </a:p>
                  </a:txBody>
                  <a:tcPr/>
                </a:tc>
                <a:tc hMerge="1">
                  <a:txBody>
                    <a:bodyPr/>
                    <a:lstStyle/>
                    <a:p>
                      <a:pPr marL="0" marR="0" algn="ctr">
                        <a:lnSpc>
                          <a:spcPct val="107000"/>
                        </a:lnSpc>
                        <a:spcBef>
                          <a:spcPts val="0"/>
                        </a:spcBef>
                        <a:spcAft>
                          <a:spcPts val="800"/>
                        </a:spcAft>
                      </a:pP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nchor="ctr"/>
                </a:tc>
                <a:extLst>
                  <a:ext uri="{0D108BD9-81ED-4DB2-BD59-A6C34878D82A}">
                    <a16:rowId xmlns:a16="http://schemas.microsoft.com/office/drawing/2014/main" val="231042311"/>
                  </a:ext>
                </a:extLst>
              </a:tr>
              <a:tr h="264613">
                <a:tc gridSpan="2">
                  <a:txBody>
                    <a:bodyPr/>
                    <a:lstStyle/>
                    <a:p>
                      <a:pPr marL="0" marR="0">
                        <a:lnSpc>
                          <a:spcPct val="107000"/>
                        </a:lnSpc>
                        <a:spcBef>
                          <a:spcPts val="0"/>
                        </a:spcBef>
                        <a:spcAft>
                          <a:spcPts val="800"/>
                        </a:spcAft>
                      </a:pPr>
                      <a:r>
                        <a:rPr lang="en-US" sz="900" dirty="0">
                          <a:effectLst/>
                        </a:rPr>
                        <a:t>Submission will be completed electronically through </a:t>
                      </a:r>
                      <a:r>
                        <a:rPr lang="en-US" sz="900" u="sng" dirty="0">
                          <a:effectLst/>
                          <a:hlinkClick r:id="rId2"/>
                        </a:rPr>
                        <a:t>opr@casat.org</a:t>
                      </a: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nchor="ctr"/>
                </a:tc>
                <a:tc hMerge="1">
                  <a:txBody>
                    <a:bodyPr/>
                    <a:lstStyle/>
                    <a:p>
                      <a:endParaRPr lang="en-US"/>
                    </a:p>
                  </a:txBody>
                  <a:tcP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3485553380"/>
                  </a:ext>
                </a:extLst>
              </a:tr>
              <a:tr h="264613">
                <a:tc>
                  <a:txBody>
                    <a:bodyPr/>
                    <a:lstStyle/>
                    <a:p>
                      <a:pPr marL="0" marR="0">
                        <a:lnSpc>
                          <a:spcPct val="107000"/>
                        </a:lnSpc>
                        <a:spcBef>
                          <a:spcPts val="0"/>
                        </a:spcBef>
                        <a:spcAft>
                          <a:spcPts val="800"/>
                        </a:spcAft>
                        <a:tabLst>
                          <a:tab pos="331470" algn="l"/>
                          <a:tab pos="674370" algn="l"/>
                        </a:tabLst>
                      </a:pPr>
                      <a:r>
                        <a:rPr lang="en-US" sz="900">
                          <a:effectLst/>
                        </a:rPr>
                        <a:t>Tab I</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a:effectLst/>
                        </a:rPr>
                        <a:t>Submission Checklist &amp; Cover Page with all requested information </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1285775486"/>
                  </a:ext>
                </a:extLst>
              </a:tr>
              <a:tr h="398498">
                <a:tc>
                  <a:txBody>
                    <a:bodyPr/>
                    <a:lstStyle/>
                    <a:p>
                      <a:pPr marL="0" marR="0">
                        <a:lnSpc>
                          <a:spcPct val="107000"/>
                        </a:lnSpc>
                        <a:spcBef>
                          <a:spcPts val="0"/>
                        </a:spcBef>
                        <a:spcAft>
                          <a:spcPts val="800"/>
                        </a:spcAft>
                        <a:tabLst>
                          <a:tab pos="331470" algn="l"/>
                          <a:tab pos="674370" algn="l"/>
                        </a:tabLst>
                      </a:pPr>
                      <a:r>
                        <a:rPr lang="en-US" sz="900">
                          <a:effectLst/>
                        </a:rPr>
                        <a:t>Tab II</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a:effectLst/>
                        </a:rPr>
                        <a:t>Agency Profile and subrecipient contact information with all requested information (Appendix B)</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582821591"/>
                  </a:ext>
                </a:extLst>
              </a:tr>
              <a:tr h="1250149">
                <a:tc>
                  <a:txBody>
                    <a:bodyPr/>
                    <a:lstStyle/>
                    <a:p>
                      <a:pPr marL="0" marR="0">
                        <a:lnSpc>
                          <a:spcPct val="107000"/>
                        </a:lnSpc>
                        <a:spcBef>
                          <a:spcPts val="0"/>
                        </a:spcBef>
                        <a:spcAft>
                          <a:spcPts val="800"/>
                        </a:spcAft>
                        <a:tabLst>
                          <a:tab pos="331470" algn="l"/>
                          <a:tab pos="674370" algn="l"/>
                        </a:tabLst>
                      </a:pPr>
                      <a:r>
                        <a:rPr lang="en-US" sz="900">
                          <a:effectLst/>
                        </a:rPr>
                        <a:t>Tab III</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dirty="0">
                          <a:effectLst/>
                        </a:rPr>
                        <a:t> Narrative to Consist of the following: (Appendix C)</a:t>
                      </a:r>
                    </a:p>
                    <a:p>
                      <a:pPr marL="342900" marR="0" lvl="0" indent="-342900">
                        <a:lnSpc>
                          <a:spcPct val="107000"/>
                        </a:lnSpc>
                        <a:spcBef>
                          <a:spcPts val="0"/>
                        </a:spcBef>
                        <a:spcAft>
                          <a:spcPts val="0"/>
                        </a:spcAft>
                        <a:buFont typeface="Arial" panose="020B0604020202020204" pitchFamily="34" charset="0"/>
                        <a:buChar char="▪"/>
                        <a:tabLst>
                          <a:tab pos="331470" algn="l"/>
                          <a:tab pos="674370" algn="l"/>
                        </a:tabLst>
                      </a:pPr>
                      <a:r>
                        <a:rPr lang="en-US" sz="900" dirty="0">
                          <a:effectLst/>
                        </a:rPr>
                        <a:t>Organizational Strength and Description (no more than 2 pages)</a:t>
                      </a:r>
                    </a:p>
                    <a:p>
                      <a:pPr marL="342900" marR="0" lvl="0" indent="-342900">
                        <a:lnSpc>
                          <a:spcPct val="107000"/>
                        </a:lnSpc>
                        <a:spcBef>
                          <a:spcPts val="0"/>
                        </a:spcBef>
                        <a:spcAft>
                          <a:spcPts val="0"/>
                        </a:spcAft>
                        <a:buFont typeface="Arial" panose="020B0604020202020204" pitchFamily="34" charset="0"/>
                        <a:buChar char="▪"/>
                        <a:tabLst>
                          <a:tab pos="331470" algn="l"/>
                          <a:tab pos="674370" algn="l"/>
                        </a:tabLst>
                      </a:pPr>
                      <a:r>
                        <a:rPr lang="en-US" sz="900" dirty="0">
                          <a:effectLst/>
                        </a:rPr>
                        <a:t>Narrative Description &amp; Service Delivery (no more than 4 pages)</a:t>
                      </a:r>
                    </a:p>
                    <a:p>
                      <a:pPr marL="342900" marR="0" lvl="0" indent="-342900">
                        <a:lnSpc>
                          <a:spcPct val="107000"/>
                        </a:lnSpc>
                        <a:spcBef>
                          <a:spcPts val="0"/>
                        </a:spcBef>
                        <a:spcAft>
                          <a:spcPts val="0"/>
                        </a:spcAft>
                        <a:buFont typeface="Arial" panose="020B0604020202020204" pitchFamily="34" charset="0"/>
                        <a:buChar char="▪"/>
                        <a:tabLst>
                          <a:tab pos="331470" algn="l"/>
                          <a:tab pos="674370" algn="l"/>
                        </a:tabLst>
                      </a:pPr>
                      <a:r>
                        <a:rPr lang="en-US" sz="900" dirty="0">
                          <a:effectLst/>
                        </a:rPr>
                        <a:t>Cost Effectiveness and Leveraging of Funds (no more than 1 page)</a:t>
                      </a:r>
                    </a:p>
                    <a:p>
                      <a:pPr marL="342900" marR="0" lvl="0" indent="-342900">
                        <a:lnSpc>
                          <a:spcPct val="107000"/>
                        </a:lnSpc>
                        <a:spcBef>
                          <a:spcPts val="0"/>
                        </a:spcBef>
                        <a:spcAft>
                          <a:spcPts val="800"/>
                        </a:spcAft>
                        <a:buFont typeface="Arial" panose="020B0604020202020204" pitchFamily="34" charset="0"/>
                        <a:buChar char="▪"/>
                        <a:tabLst>
                          <a:tab pos="331470" algn="l"/>
                          <a:tab pos="674370" algn="l"/>
                        </a:tabLst>
                      </a:pPr>
                      <a:r>
                        <a:rPr lang="en-US" sz="900" dirty="0">
                          <a:effectLst/>
                        </a:rPr>
                        <a:t>Sustainability (no more than 2 pages)</a:t>
                      </a:r>
                      <a:endParaRPr lang="en-US" sz="9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3407727396"/>
                  </a:ext>
                </a:extLst>
              </a:tr>
              <a:tr h="264613">
                <a:tc>
                  <a:txBody>
                    <a:bodyPr/>
                    <a:lstStyle/>
                    <a:p>
                      <a:pPr marL="331470" marR="0" indent="-331470">
                        <a:lnSpc>
                          <a:spcPct val="107000"/>
                        </a:lnSpc>
                        <a:spcBef>
                          <a:spcPts val="0"/>
                        </a:spcBef>
                        <a:spcAft>
                          <a:spcPts val="800"/>
                        </a:spcAft>
                        <a:tabLst>
                          <a:tab pos="331470" algn="l"/>
                          <a:tab pos="674370" algn="l"/>
                        </a:tabLst>
                      </a:pPr>
                      <a:r>
                        <a:rPr lang="en-US" sz="900">
                          <a:effectLst/>
                        </a:rPr>
                        <a:t>Tab IV</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indent="11430">
                        <a:lnSpc>
                          <a:spcPct val="107000"/>
                        </a:lnSpc>
                        <a:spcBef>
                          <a:spcPts val="0"/>
                        </a:spcBef>
                        <a:spcAft>
                          <a:spcPts val="800"/>
                        </a:spcAft>
                        <a:tabLst>
                          <a:tab pos="0" algn="l"/>
                        </a:tabLst>
                      </a:pPr>
                      <a:r>
                        <a:rPr lang="en-US" sz="900">
                          <a:effectLst/>
                        </a:rPr>
                        <a:t>Scope of Work with all requested information (Appendix D)</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1338102551"/>
                  </a:ext>
                </a:extLst>
              </a:tr>
              <a:tr h="264613">
                <a:tc>
                  <a:txBody>
                    <a:bodyPr/>
                    <a:lstStyle/>
                    <a:p>
                      <a:pPr marL="0" marR="0">
                        <a:lnSpc>
                          <a:spcPct val="107000"/>
                        </a:lnSpc>
                        <a:spcBef>
                          <a:spcPts val="0"/>
                        </a:spcBef>
                        <a:spcAft>
                          <a:spcPts val="800"/>
                        </a:spcAft>
                        <a:tabLst>
                          <a:tab pos="331470" algn="l"/>
                          <a:tab pos="674370" algn="l"/>
                        </a:tabLst>
                      </a:pPr>
                      <a:r>
                        <a:rPr lang="en-US" sz="900">
                          <a:effectLst/>
                        </a:rPr>
                        <a:t>Tab V</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a:effectLst/>
                        </a:rPr>
                        <a:t>Budget and Budget Justification with all requested information (Appendix E)</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1726327747"/>
                  </a:ext>
                </a:extLst>
              </a:tr>
              <a:tr h="536447">
                <a:tc>
                  <a:txBody>
                    <a:bodyPr/>
                    <a:lstStyle/>
                    <a:p>
                      <a:pPr marL="0" marR="0">
                        <a:lnSpc>
                          <a:spcPct val="107000"/>
                        </a:lnSpc>
                        <a:spcBef>
                          <a:spcPts val="0"/>
                        </a:spcBef>
                        <a:spcAft>
                          <a:spcPts val="800"/>
                        </a:spcAft>
                        <a:tabLst>
                          <a:tab pos="331470" algn="l"/>
                          <a:tab pos="674370" algn="l"/>
                        </a:tabLst>
                      </a:pPr>
                      <a:r>
                        <a:rPr lang="en-US" sz="900">
                          <a:effectLst/>
                        </a:rPr>
                        <a:t>Tab VI</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a:effectLst/>
                        </a:rPr>
                        <a:t>Fiscal &amp; Audit to Consist of the following: (Appendix G)</a:t>
                      </a:r>
                    </a:p>
                    <a:p>
                      <a:pPr marL="342900" marR="0" lvl="0" indent="-342900">
                        <a:lnSpc>
                          <a:spcPct val="107000"/>
                        </a:lnSpc>
                        <a:spcBef>
                          <a:spcPts val="0"/>
                        </a:spcBef>
                        <a:spcAft>
                          <a:spcPts val="800"/>
                        </a:spcAft>
                        <a:buFont typeface="Wingdings" panose="05000000000000000000" pitchFamily="2" charset="2"/>
                        <a:buChar char=""/>
                        <a:tabLst>
                          <a:tab pos="331470" algn="l"/>
                          <a:tab pos="674370" algn="l"/>
                        </a:tabLst>
                      </a:pPr>
                      <a:r>
                        <a:rPr lang="en-US" sz="900">
                          <a:effectLst/>
                        </a:rPr>
                        <a:t>Audit Assessment Questionnaire </a:t>
                      </a:r>
                      <a:endPar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912238309"/>
                  </a:ext>
                </a:extLst>
              </a:tr>
              <a:tr h="1532694">
                <a:tc>
                  <a:txBody>
                    <a:bodyPr/>
                    <a:lstStyle/>
                    <a:p>
                      <a:pPr marL="0" marR="0">
                        <a:lnSpc>
                          <a:spcPct val="107000"/>
                        </a:lnSpc>
                        <a:spcBef>
                          <a:spcPts val="0"/>
                        </a:spcBef>
                        <a:spcAft>
                          <a:spcPts val="800"/>
                        </a:spcAft>
                        <a:tabLst>
                          <a:tab pos="331470" algn="l"/>
                          <a:tab pos="674370" algn="l"/>
                        </a:tabLst>
                      </a:pPr>
                      <a:r>
                        <a:rPr lang="en-US" sz="900">
                          <a:effectLst/>
                        </a:rPr>
                        <a:t>Tab VII</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a:effectLst/>
                        </a:rPr>
                        <a:t>Attachments</a:t>
                      </a:r>
                    </a:p>
                    <a:p>
                      <a:pPr marL="342900" marR="0" lvl="0" indent="-342900">
                        <a:lnSpc>
                          <a:spcPct val="107000"/>
                        </a:lnSpc>
                        <a:spcBef>
                          <a:spcPts val="0"/>
                        </a:spcBef>
                        <a:spcAft>
                          <a:spcPts val="0"/>
                        </a:spcAft>
                        <a:buFont typeface="Arial" panose="020B0604020202020204" pitchFamily="34" charset="0"/>
                        <a:buChar char="▪"/>
                      </a:pPr>
                      <a:r>
                        <a:rPr lang="en-US" sz="900">
                          <a:effectLst/>
                        </a:rPr>
                        <a:t>Assurances</a:t>
                      </a:r>
                    </a:p>
                    <a:p>
                      <a:pPr marL="342900" marR="0" lvl="0" indent="-342900">
                        <a:lnSpc>
                          <a:spcPct val="107000"/>
                        </a:lnSpc>
                        <a:spcBef>
                          <a:spcPts val="0"/>
                        </a:spcBef>
                        <a:spcAft>
                          <a:spcPts val="0"/>
                        </a:spcAft>
                        <a:buFont typeface="Arial" panose="020B0604020202020204" pitchFamily="34" charset="0"/>
                        <a:buChar char="▪"/>
                      </a:pPr>
                      <a:r>
                        <a:rPr lang="en-US" sz="900">
                          <a:effectLst/>
                        </a:rPr>
                        <a:t>Signed Conflict of Interest Policy Acknowledgement</a:t>
                      </a:r>
                    </a:p>
                    <a:p>
                      <a:pPr marL="342900" marR="0" lvl="0" indent="-342900">
                        <a:lnSpc>
                          <a:spcPct val="107000"/>
                        </a:lnSpc>
                        <a:spcBef>
                          <a:spcPts val="0"/>
                        </a:spcBef>
                        <a:spcAft>
                          <a:spcPts val="0"/>
                        </a:spcAft>
                        <a:buFont typeface="Arial" panose="020B0604020202020204" pitchFamily="34" charset="0"/>
                        <a:buChar char="▪"/>
                      </a:pPr>
                      <a:r>
                        <a:rPr lang="en-US" sz="900">
                          <a:effectLst/>
                        </a:rPr>
                        <a:t>Proposed Staff Resume(s)</a:t>
                      </a:r>
                    </a:p>
                    <a:p>
                      <a:pPr marL="342900" marR="0" lvl="0" indent="-342900">
                        <a:lnSpc>
                          <a:spcPct val="107000"/>
                        </a:lnSpc>
                        <a:spcBef>
                          <a:spcPts val="0"/>
                        </a:spcBef>
                        <a:spcAft>
                          <a:spcPts val="0"/>
                        </a:spcAft>
                        <a:buFont typeface="Arial" panose="020B0604020202020204" pitchFamily="34" charset="0"/>
                        <a:buChar char="▪"/>
                      </a:pPr>
                      <a:r>
                        <a:rPr lang="en-US" sz="900">
                          <a:effectLst/>
                        </a:rPr>
                        <a:t>Formal Care Coordination Agreements / MOUs currently in place</a:t>
                      </a:r>
                    </a:p>
                    <a:p>
                      <a:pPr marL="342900" marR="0" lvl="0" indent="-342900">
                        <a:lnSpc>
                          <a:spcPct val="107000"/>
                        </a:lnSpc>
                        <a:spcBef>
                          <a:spcPts val="0"/>
                        </a:spcBef>
                        <a:spcAft>
                          <a:spcPts val="0"/>
                        </a:spcAft>
                        <a:buFont typeface="Arial" panose="020B0604020202020204" pitchFamily="34" charset="0"/>
                        <a:buChar char="▪"/>
                      </a:pPr>
                      <a:r>
                        <a:rPr lang="en-US" sz="900">
                          <a:effectLst/>
                        </a:rPr>
                        <a:t>501 (c) 3 tax exempt where applicable</a:t>
                      </a:r>
                    </a:p>
                    <a:p>
                      <a:pPr marL="342900" marR="0" lvl="0" indent="-342900">
                        <a:lnSpc>
                          <a:spcPct val="107000"/>
                        </a:lnSpc>
                        <a:spcBef>
                          <a:spcPts val="0"/>
                        </a:spcBef>
                        <a:spcAft>
                          <a:spcPts val="0"/>
                        </a:spcAft>
                        <a:buFont typeface="Arial" panose="020B0604020202020204" pitchFamily="34" charset="0"/>
                        <a:buChar char="▪"/>
                      </a:pPr>
                      <a:r>
                        <a:rPr lang="en-US" sz="900">
                          <a:effectLst/>
                        </a:rPr>
                        <a:t>Latest Audit Letter</a:t>
                      </a:r>
                      <a:endParaRPr lang="en-US" sz="9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1900509254"/>
                  </a:ext>
                </a:extLst>
              </a:tr>
              <a:tr h="398498">
                <a:tc>
                  <a:txBody>
                    <a:bodyPr/>
                    <a:lstStyle/>
                    <a:p>
                      <a:pPr marL="0" marR="0">
                        <a:lnSpc>
                          <a:spcPct val="107000"/>
                        </a:lnSpc>
                        <a:spcBef>
                          <a:spcPts val="0"/>
                        </a:spcBef>
                        <a:spcAft>
                          <a:spcPts val="800"/>
                        </a:spcAft>
                        <a:tabLst>
                          <a:tab pos="331470" algn="l"/>
                          <a:tab pos="674370" algn="l"/>
                        </a:tabLst>
                      </a:pPr>
                      <a:r>
                        <a:rPr lang="en-US" sz="900">
                          <a:effectLst/>
                        </a:rPr>
                        <a:t>Tab VIII</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tabLst>
                          <a:tab pos="331470" algn="l"/>
                          <a:tab pos="674370" algn="l"/>
                        </a:tabLst>
                      </a:pPr>
                      <a:r>
                        <a:rPr lang="en-US" sz="900">
                          <a:effectLst/>
                        </a:rPr>
                        <a:t>National, State, HCQC and Division Certification through SAPTA Documents, if applicable</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119236127"/>
                  </a:ext>
                </a:extLst>
              </a:tr>
              <a:tr h="415295">
                <a:tc gridSpan="2">
                  <a:txBody>
                    <a:bodyPr/>
                    <a:lstStyle/>
                    <a:p>
                      <a:pPr marL="0" marR="0">
                        <a:lnSpc>
                          <a:spcPct val="107000"/>
                        </a:lnSpc>
                        <a:spcBef>
                          <a:spcPts val="0"/>
                        </a:spcBef>
                        <a:spcAft>
                          <a:spcPts val="800"/>
                        </a:spcAft>
                      </a:pPr>
                      <a:r>
                        <a:rPr lang="en-US" sz="900">
                          <a:effectLst/>
                        </a:rPr>
                        <a:t>Email completed application in native (not PDF) Microsoft Word or Excel format to: opr@casat.org</a:t>
                      </a:r>
                      <a:endParaRPr lang="en-US" sz="900">
                        <a:solidFill>
                          <a:srgbClr val="000000"/>
                        </a:solidFill>
                        <a:effectLst/>
                        <a:latin typeface="Calibri" panose="020F0502020204030204" pitchFamily="34" charset="0"/>
                        <a:ea typeface="Calibri" panose="020F0502020204030204" pitchFamily="34" charset="0"/>
                      </a:endParaRPr>
                    </a:p>
                  </a:txBody>
                  <a:tcPr marL="70329" marR="70329" marT="0" marB="0" anchor="ctr"/>
                </a:tc>
                <a:tc hMerge="1">
                  <a:txBody>
                    <a:bodyPr/>
                    <a:lstStyle/>
                    <a:p>
                      <a:endParaRPr lang="en-US"/>
                    </a:p>
                  </a:txBody>
                  <a:tcPr/>
                </a:tc>
                <a:tc>
                  <a:txBody>
                    <a:bodyPr/>
                    <a:lstStyle/>
                    <a:p>
                      <a:pPr marL="0" marR="0">
                        <a:lnSpc>
                          <a:spcPct val="107000"/>
                        </a:lnSpc>
                        <a:spcBef>
                          <a:spcPts val="0"/>
                        </a:spcBef>
                        <a:spcAft>
                          <a:spcPts val="8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70329" marR="70329" marT="0" marB="0"/>
                </a:tc>
                <a:extLst>
                  <a:ext uri="{0D108BD9-81ED-4DB2-BD59-A6C34878D82A}">
                    <a16:rowId xmlns:a16="http://schemas.microsoft.com/office/drawing/2014/main" val="1059001328"/>
                  </a:ext>
                </a:extLst>
              </a:tr>
            </a:tbl>
          </a:graphicData>
        </a:graphic>
      </p:graphicFrame>
    </p:spTree>
    <p:extLst>
      <p:ext uri="{BB962C8B-B14F-4D97-AF65-F5344CB8AC3E}">
        <p14:creationId xmlns:p14="http://schemas.microsoft.com/office/powerpoint/2010/main" val="1526005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Application Evaluation Criteria</a:t>
            </a:r>
            <a:endParaRPr lang="en-US" dirty="0"/>
          </a:p>
        </p:txBody>
      </p:sp>
      <p:sp>
        <p:nvSpPr>
          <p:cNvPr id="6" name="Content Placeholder 5"/>
          <p:cNvSpPr>
            <a:spLocks noGrp="1"/>
          </p:cNvSpPr>
          <p:nvPr>
            <p:ph idx="1"/>
          </p:nvPr>
        </p:nvSpPr>
        <p:spPr>
          <a:xfrm>
            <a:off x="1261872" y="2344189"/>
            <a:ext cx="8595360" cy="3835948"/>
          </a:xfrm>
        </p:spPr>
        <p:txBody>
          <a:bodyPr/>
          <a:lstStyle/>
          <a:p>
            <a:r>
              <a:rPr lang="en-US" b="1" dirty="0"/>
              <a:t>ORGANIZATION STRENGTH AND OVERALL DESCRIPTION (Up to 20 Points)</a:t>
            </a:r>
            <a:endParaRPr lang="en-US" dirty="0"/>
          </a:p>
          <a:p>
            <a:r>
              <a:rPr lang="en-US" b="1" dirty="0" smtClean="0"/>
              <a:t>NARRATIVE </a:t>
            </a:r>
            <a:r>
              <a:rPr lang="en-US" b="1" dirty="0"/>
              <a:t>DESCRIPTION &amp; SERVICE DELIVERY (Up to 50 Points)</a:t>
            </a:r>
            <a:endParaRPr lang="en-US" dirty="0"/>
          </a:p>
          <a:p>
            <a:r>
              <a:rPr lang="en-US" b="1" dirty="0"/>
              <a:t>COST-EFFECTIVENESS AND LEVERAGING OF FUNDS (Up to 15 Points</a:t>
            </a:r>
            <a:r>
              <a:rPr lang="en-US" b="1" dirty="0" smtClean="0"/>
              <a:t>)</a:t>
            </a:r>
          </a:p>
          <a:p>
            <a:r>
              <a:rPr lang="en-US" b="1" dirty="0"/>
              <a:t>SUSTAINABILITY (Up to 15 Points)</a:t>
            </a:r>
            <a:endParaRPr lang="en-US" dirty="0"/>
          </a:p>
          <a:p>
            <a:endParaRPr lang="en-US" dirty="0"/>
          </a:p>
        </p:txBody>
      </p:sp>
    </p:spTree>
    <p:extLst>
      <p:ext uri="{BB962C8B-B14F-4D97-AF65-F5344CB8AC3E}">
        <p14:creationId xmlns:p14="http://schemas.microsoft.com/office/powerpoint/2010/main" val="1054545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2478988"/>
              </p:ext>
            </p:extLst>
          </p:nvPr>
        </p:nvGraphicFramePr>
        <p:xfrm>
          <a:off x="1163783" y="315883"/>
          <a:ext cx="8321040" cy="6253362"/>
        </p:xfrm>
        <a:graphic>
          <a:graphicData uri="http://schemas.openxmlformats.org/drawingml/2006/table">
            <a:tbl>
              <a:tblPr>
                <a:tableStyleId>{5C22544A-7EE6-4342-B048-85BDC9FD1C3A}</a:tableStyleId>
              </a:tblPr>
              <a:tblGrid>
                <a:gridCol w="2269374">
                  <a:extLst>
                    <a:ext uri="{9D8B030D-6E8A-4147-A177-3AD203B41FA5}">
                      <a16:colId xmlns:a16="http://schemas.microsoft.com/office/drawing/2014/main" val="4262840922"/>
                    </a:ext>
                  </a:extLst>
                </a:gridCol>
                <a:gridCol w="6051666">
                  <a:extLst>
                    <a:ext uri="{9D8B030D-6E8A-4147-A177-3AD203B41FA5}">
                      <a16:colId xmlns:a16="http://schemas.microsoft.com/office/drawing/2014/main" val="2811934084"/>
                    </a:ext>
                  </a:extLst>
                </a:gridCol>
              </a:tblGrid>
              <a:tr h="349367">
                <a:tc>
                  <a:txBody>
                    <a:bodyPr/>
                    <a:lstStyle/>
                    <a:p>
                      <a:pPr marL="0" marR="0" algn="l">
                        <a:lnSpc>
                          <a:spcPct val="107000"/>
                        </a:lnSpc>
                        <a:spcBef>
                          <a:spcPts val="600"/>
                        </a:spcBef>
                        <a:spcAft>
                          <a:spcPts val="600"/>
                        </a:spcAft>
                      </a:pPr>
                      <a:r>
                        <a:rPr lang="en-US" sz="900">
                          <a:effectLst/>
                        </a:rPr>
                        <a:t/>
                      </a:r>
                      <a:br>
                        <a:rPr lang="en-US" sz="900">
                          <a:effectLst/>
                        </a:rPr>
                      </a:br>
                      <a:r>
                        <a:rPr lang="en-US" sz="900">
                          <a:effectLst/>
                        </a:rPr>
                        <a:t>Funding Opportunity Title: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State of Nevada Opioid Response Services Expansion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3022384291"/>
                  </a:ext>
                </a:extLst>
              </a:tr>
              <a:tr h="174682">
                <a:tc>
                  <a:txBody>
                    <a:bodyPr/>
                    <a:lstStyle/>
                    <a:p>
                      <a:pPr marL="0" marR="0" algn="l">
                        <a:lnSpc>
                          <a:spcPct val="107000"/>
                        </a:lnSpc>
                        <a:spcBef>
                          <a:spcPts val="600"/>
                        </a:spcBef>
                        <a:spcAft>
                          <a:spcPts val="600"/>
                        </a:spcAft>
                      </a:pPr>
                      <a:r>
                        <a:rPr lang="en-US" sz="900">
                          <a:effectLst/>
                        </a:rPr>
                        <a:t>Funding Opportunity Number: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NV SOR-03</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2819176086"/>
                  </a:ext>
                </a:extLst>
              </a:tr>
              <a:tr h="174682">
                <a:tc>
                  <a:txBody>
                    <a:bodyPr/>
                    <a:lstStyle/>
                    <a:p>
                      <a:pPr marL="0" marR="0" algn="l">
                        <a:lnSpc>
                          <a:spcPct val="107000"/>
                        </a:lnSpc>
                        <a:spcBef>
                          <a:spcPts val="600"/>
                        </a:spcBef>
                        <a:spcAft>
                          <a:spcPts val="600"/>
                        </a:spcAft>
                      </a:pPr>
                      <a:r>
                        <a:rPr lang="en-US" sz="900">
                          <a:effectLst/>
                        </a:rPr>
                        <a:t>Due Date for Applications: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March 19, 2020 (by noon PST)</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659888461"/>
                  </a:ext>
                </a:extLst>
              </a:tr>
              <a:tr h="174682">
                <a:tc>
                  <a:txBody>
                    <a:bodyPr/>
                    <a:lstStyle/>
                    <a:p>
                      <a:pPr marL="0" marR="0" algn="l">
                        <a:lnSpc>
                          <a:spcPct val="107000"/>
                        </a:lnSpc>
                        <a:spcBef>
                          <a:spcPts val="600"/>
                        </a:spcBef>
                        <a:spcAft>
                          <a:spcPts val="600"/>
                        </a:spcAft>
                      </a:pPr>
                      <a:r>
                        <a:rPr lang="en-US" sz="900">
                          <a:effectLst/>
                        </a:rPr>
                        <a:t>Anticipated Total Funding Available: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$1,000,000</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2473410895"/>
                  </a:ext>
                </a:extLst>
              </a:tr>
              <a:tr h="174682">
                <a:tc>
                  <a:txBody>
                    <a:bodyPr/>
                    <a:lstStyle/>
                    <a:p>
                      <a:pPr marL="0" marR="0" algn="l">
                        <a:lnSpc>
                          <a:spcPct val="107000"/>
                        </a:lnSpc>
                        <a:spcBef>
                          <a:spcPts val="600"/>
                        </a:spcBef>
                        <a:spcAft>
                          <a:spcPts val="600"/>
                        </a:spcAft>
                      </a:pPr>
                      <a:r>
                        <a:rPr lang="en-US" sz="900">
                          <a:effectLst/>
                        </a:rPr>
                        <a:t>Estimated Number of Award(s):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Varies by category</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3436204979"/>
                  </a:ext>
                </a:extLst>
              </a:tr>
              <a:tr h="998059">
                <a:tc>
                  <a:txBody>
                    <a:bodyPr/>
                    <a:lstStyle/>
                    <a:p>
                      <a:pPr marL="0" marR="0" algn="l">
                        <a:lnSpc>
                          <a:spcPct val="107000"/>
                        </a:lnSpc>
                        <a:spcBef>
                          <a:spcPts val="600"/>
                        </a:spcBef>
                        <a:spcAft>
                          <a:spcPts val="600"/>
                        </a:spcAft>
                      </a:pPr>
                      <a:r>
                        <a:rPr lang="en-US" sz="900">
                          <a:effectLst/>
                        </a:rPr>
                        <a:t>Estimated Award Amount: </a:t>
                      </a:r>
                    </a:p>
                    <a:p>
                      <a:pPr marL="0" marR="0" algn="l">
                        <a:lnSpc>
                          <a:spcPct val="107000"/>
                        </a:lnSpc>
                        <a:spcBef>
                          <a:spcPts val="600"/>
                        </a:spcBef>
                        <a:spcAft>
                          <a:spcPts val="600"/>
                        </a:spcAft>
                      </a:pPr>
                      <a:r>
                        <a:rPr lang="en-US" sz="900">
                          <a:effectLst/>
                        </a:rPr>
                        <a:t>    </a:t>
                      </a:r>
                    </a:p>
                    <a:p>
                      <a:pPr marL="0" marR="0" algn="l">
                        <a:lnSpc>
                          <a:spcPct val="107000"/>
                        </a:lnSpc>
                        <a:spcBef>
                          <a:spcPts val="600"/>
                        </a:spcBef>
                        <a:spcAft>
                          <a:spcPts val="600"/>
                        </a:spcAft>
                      </a:pPr>
                      <a:r>
                        <a:rPr lang="en-US" sz="900">
                          <a:effectLst/>
                        </a:rPr>
                        <a:t>    </a:t>
                      </a:r>
                    </a:p>
                    <a:p>
                      <a:pPr marL="0" marR="0" algn="l">
                        <a:lnSpc>
                          <a:spcPct val="107000"/>
                        </a:lnSpc>
                        <a:spcBef>
                          <a:spcPts val="600"/>
                        </a:spcBef>
                        <a:spcAft>
                          <a:spcPts val="600"/>
                        </a:spcAft>
                      </a:pPr>
                      <a:r>
                        <a:rPr lang="en-US" sz="900">
                          <a:effectLst/>
                        </a:rPr>
                        <a:t>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dirty="0">
                          <a:effectLst/>
                        </a:rPr>
                        <a:t>Categories 1, 2, 3, 4, 5: Award ceiling per organization will be between $50,000 - $100,000</a:t>
                      </a:r>
                    </a:p>
                    <a:p>
                      <a:pPr marL="0" marR="0" algn="l">
                        <a:lnSpc>
                          <a:spcPct val="107000"/>
                        </a:lnSpc>
                        <a:spcBef>
                          <a:spcPts val="600"/>
                        </a:spcBef>
                        <a:spcAft>
                          <a:spcPts val="600"/>
                        </a:spcAft>
                      </a:pPr>
                      <a:r>
                        <a:rPr lang="en-US" sz="900" dirty="0">
                          <a:effectLst/>
                        </a:rPr>
                        <a:t>Category 6: Award ceiling per organization will be $10,000-$25,000.</a:t>
                      </a:r>
                    </a:p>
                    <a:p>
                      <a:pPr marL="0" marR="0" algn="l">
                        <a:lnSpc>
                          <a:spcPct val="107000"/>
                        </a:lnSpc>
                        <a:spcBef>
                          <a:spcPts val="600"/>
                        </a:spcBef>
                        <a:spcAft>
                          <a:spcPts val="600"/>
                        </a:spcAft>
                      </a:pPr>
                      <a:r>
                        <a:rPr lang="en-US" sz="900" dirty="0">
                          <a:effectLst/>
                        </a:rPr>
                        <a:t>*The University of Nevada, Reno reserves the right to reapply funds to any given category based on the applications received </a:t>
                      </a:r>
                      <a:endParaRPr lang="en-US" sz="900" dirty="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3975087496"/>
                  </a:ext>
                </a:extLst>
              </a:tr>
              <a:tr h="288767">
                <a:tc>
                  <a:txBody>
                    <a:bodyPr/>
                    <a:lstStyle/>
                    <a:p>
                      <a:pPr marL="0" marR="0" algn="l">
                        <a:lnSpc>
                          <a:spcPct val="107000"/>
                        </a:lnSpc>
                        <a:spcBef>
                          <a:spcPts val="600"/>
                        </a:spcBef>
                        <a:spcAft>
                          <a:spcPts val="600"/>
                        </a:spcAft>
                      </a:pPr>
                      <a:r>
                        <a:rPr lang="en-US" sz="900">
                          <a:effectLst/>
                        </a:rPr>
                        <a:t>Cost Sharing/Match Required: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None</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893780833"/>
                  </a:ext>
                </a:extLst>
              </a:tr>
              <a:tr h="174682">
                <a:tc>
                  <a:txBody>
                    <a:bodyPr/>
                    <a:lstStyle/>
                    <a:p>
                      <a:pPr marL="0" marR="0" algn="l">
                        <a:lnSpc>
                          <a:spcPct val="107000"/>
                        </a:lnSpc>
                        <a:spcBef>
                          <a:spcPts val="600"/>
                        </a:spcBef>
                        <a:spcAft>
                          <a:spcPts val="600"/>
                        </a:spcAft>
                      </a:pPr>
                      <a:r>
                        <a:rPr lang="en-US" sz="900">
                          <a:effectLst/>
                        </a:rPr>
                        <a:t>Project Period: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600"/>
                        </a:spcBef>
                        <a:spcAft>
                          <a:spcPts val="600"/>
                        </a:spcAft>
                      </a:pPr>
                      <a:r>
                        <a:rPr lang="en-US" sz="900">
                          <a:effectLst/>
                        </a:rPr>
                        <a:t>May 1, 2020 – August 31, 2020.  </a:t>
                      </a:r>
                      <a:endParaRPr lang="en-US" sz="90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231181036"/>
                  </a:ext>
                </a:extLst>
              </a:tr>
              <a:tr h="2112170">
                <a:tc>
                  <a:txBody>
                    <a:bodyPr/>
                    <a:lstStyle/>
                    <a:p>
                      <a:pPr marL="0" marR="0" algn="l">
                        <a:lnSpc>
                          <a:spcPct val="107000"/>
                        </a:lnSpc>
                        <a:spcBef>
                          <a:spcPts val="600"/>
                        </a:spcBef>
                        <a:spcAft>
                          <a:spcPts val="600"/>
                        </a:spcAft>
                      </a:pPr>
                      <a:r>
                        <a:rPr lang="en-US" sz="900" dirty="0">
                          <a:effectLst/>
                        </a:rPr>
                        <a:t>Eligible Applicants: </a:t>
                      </a:r>
                    </a:p>
                    <a:p>
                      <a:pPr marL="0" marR="0" algn="l">
                        <a:lnSpc>
                          <a:spcPct val="107000"/>
                        </a:lnSpc>
                        <a:spcBef>
                          <a:spcPts val="600"/>
                        </a:spcBef>
                        <a:spcAft>
                          <a:spcPts val="600"/>
                        </a:spcAft>
                      </a:pPr>
                      <a:r>
                        <a:rPr lang="en-US" sz="900" dirty="0">
                          <a:effectLst/>
                        </a:rPr>
                        <a:t> </a:t>
                      </a:r>
                    </a:p>
                    <a:p>
                      <a:pPr marL="0" marR="0" algn="l">
                        <a:lnSpc>
                          <a:spcPct val="107000"/>
                        </a:lnSpc>
                        <a:spcBef>
                          <a:spcPts val="600"/>
                        </a:spcBef>
                        <a:spcAft>
                          <a:spcPts val="600"/>
                        </a:spcAft>
                      </a:pPr>
                      <a:r>
                        <a:rPr lang="en-US" sz="900" dirty="0">
                          <a:effectLst/>
                        </a:rPr>
                        <a:t> </a:t>
                      </a:r>
                    </a:p>
                    <a:p>
                      <a:pPr marL="0" marR="0" algn="l">
                        <a:lnSpc>
                          <a:spcPct val="107000"/>
                        </a:lnSpc>
                        <a:spcBef>
                          <a:spcPts val="600"/>
                        </a:spcBef>
                        <a:spcAft>
                          <a:spcPts val="600"/>
                        </a:spcAft>
                      </a:pPr>
                      <a:r>
                        <a:rPr lang="en-US" sz="900" dirty="0">
                          <a:effectLst/>
                        </a:rPr>
                        <a:t> </a:t>
                      </a:r>
                    </a:p>
                    <a:p>
                      <a:pPr marL="0" marR="0" algn="l">
                        <a:lnSpc>
                          <a:spcPct val="107000"/>
                        </a:lnSpc>
                        <a:spcBef>
                          <a:spcPts val="600"/>
                        </a:spcBef>
                        <a:spcAft>
                          <a:spcPts val="600"/>
                        </a:spcAft>
                      </a:pPr>
                      <a:r>
                        <a:rPr lang="en-US" sz="900" dirty="0">
                          <a:effectLst/>
                        </a:rPr>
                        <a:t> </a:t>
                      </a:r>
                    </a:p>
                    <a:p>
                      <a:pPr marL="0" marR="0" algn="l">
                        <a:lnSpc>
                          <a:spcPct val="107000"/>
                        </a:lnSpc>
                        <a:spcBef>
                          <a:spcPts val="600"/>
                        </a:spcBef>
                        <a:spcAft>
                          <a:spcPts val="600"/>
                        </a:spcAft>
                      </a:pPr>
                      <a:r>
                        <a:rPr lang="en-US" sz="900" dirty="0">
                          <a:effectLst/>
                        </a:rPr>
                        <a:t> </a:t>
                      </a:r>
                    </a:p>
                    <a:p>
                      <a:pPr marL="0" marR="0" algn="l">
                        <a:lnSpc>
                          <a:spcPct val="107000"/>
                        </a:lnSpc>
                        <a:spcBef>
                          <a:spcPts val="600"/>
                        </a:spcBef>
                        <a:spcAft>
                          <a:spcPts val="600"/>
                        </a:spcAft>
                      </a:pPr>
                      <a:r>
                        <a:rPr lang="en-US" sz="900" dirty="0">
                          <a:effectLst/>
                        </a:rPr>
                        <a:t> </a:t>
                      </a:r>
                      <a:endParaRPr lang="en-US" sz="900" dirty="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0"/>
                        </a:spcBef>
                        <a:spcAft>
                          <a:spcPts val="0"/>
                        </a:spcAft>
                      </a:pPr>
                      <a:r>
                        <a:rPr lang="en-US" sz="900" dirty="0">
                          <a:effectLst/>
                        </a:rPr>
                        <a:t>Counties</a:t>
                      </a:r>
                    </a:p>
                    <a:p>
                      <a:pPr marL="0" marR="0" algn="l">
                        <a:lnSpc>
                          <a:spcPct val="107000"/>
                        </a:lnSpc>
                        <a:spcBef>
                          <a:spcPts val="0"/>
                        </a:spcBef>
                        <a:spcAft>
                          <a:spcPts val="0"/>
                        </a:spcAft>
                      </a:pPr>
                      <a:r>
                        <a:rPr lang="en-US" sz="900" dirty="0">
                          <a:effectLst/>
                        </a:rPr>
                        <a:t>Local Jurisdictions</a:t>
                      </a:r>
                    </a:p>
                    <a:p>
                      <a:pPr marL="0" marR="0" algn="l">
                        <a:lnSpc>
                          <a:spcPct val="107000"/>
                        </a:lnSpc>
                        <a:spcBef>
                          <a:spcPts val="0"/>
                        </a:spcBef>
                        <a:spcAft>
                          <a:spcPts val="0"/>
                        </a:spcAft>
                      </a:pPr>
                      <a:r>
                        <a:rPr lang="en-US" sz="900" dirty="0">
                          <a:effectLst/>
                        </a:rPr>
                        <a:t>Heath Departments</a:t>
                      </a:r>
                    </a:p>
                    <a:p>
                      <a:pPr marL="0" marR="0" algn="l">
                        <a:lnSpc>
                          <a:spcPct val="107000"/>
                        </a:lnSpc>
                        <a:spcBef>
                          <a:spcPts val="0"/>
                        </a:spcBef>
                        <a:spcAft>
                          <a:spcPts val="0"/>
                        </a:spcAft>
                      </a:pPr>
                      <a:r>
                        <a:rPr lang="en-US" sz="900" dirty="0">
                          <a:effectLst/>
                        </a:rPr>
                        <a:t>Certified Community Behavioral Health Centers (CCBHC)</a:t>
                      </a:r>
                    </a:p>
                    <a:p>
                      <a:pPr marL="0" marR="0" algn="l">
                        <a:lnSpc>
                          <a:spcPct val="107000"/>
                        </a:lnSpc>
                        <a:spcBef>
                          <a:spcPts val="0"/>
                        </a:spcBef>
                        <a:spcAft>
                          <a:spcPts val="0"/>
                        </a:spcAft>
                      </a:pPr>
                      <a:r>
                        <a:rPr lang="en-US" sz="900" dirty="0">
                          <a:effectLst/>
                        </a:rPr>
                        <a:t>Community-Based Organizations</a:t>
                      </a:r>
                    </a:p>
                    <a:p>
                      <a:pPr marL="0" marR="0" algn="l">
                        <a:lnSpc>
                          <a:spcPct val="107000"/>
                        </a:lnSpc>
                        <a:spcBef>
                          <a:spcPts val="0"/>
                        </a:spcBef>
                        <a:spcAft>
                          <a:spcPts val="0"/>
                        </a:spcAft>
                      </a:pPr>
                      <a:r>
                        <a:rPr lang="en-US" sz="900" dirty="0">
                          <a:effectLst/>
                        </a:rPr>
                        <a:t>EMS – First Responder Organizations</a:t>
                      </a:r>
                    </a:p>
                    <a:p>
                      <a:pPr marL="0" marR="0" algn="l">
                        <a:lnSpc>
                          <a:spcPct val="107000"/>
                        </a:lnSpc>
                        <a:spcBef>
                          <a:spcPts val="0"/>
                        </a:spcBef>
                        <a:spcAft>
                          <a:spcPts val="0"/>
                        </a:spcAft>
                      </a:pPr>
                      <a:r>
                        <a:rPr lang="en-US" sz="900" dirty="0">
                          <a:effectLst/>
                        </a:rPr>
                        <a:t>Federally Qualified Health Centers (FQHC) </a:t>
                      </a:r>
                    </a:p>
                    <a:p>
                      <a:pPr marL="0" marR="0" algn="l">
                        <a:lnSpc>
                          <a:spcPct val="107000"/>
                        </a:lnSpc>
                        <a:spcBef>
                          <a:spcPts val="0"/>
                        </a:spcBef>
                        <a:spcAft>
                          <a:spcPts val="0"/>
                        </a:spcAft>
                      </a:pPr>
                      <a:r>
                        <a:rPr lang="en-US" sz="900" dirty="0">
                          <a:effectLst/>
                        </a:rPr>
                        <a:t>Indian Health Centers</a:t>
                      </a:r>
                      <a:r>
                        <a:rPr lang="en-US" sz="900" dirty="0">
                          <a:effectLst/>
                          <a:highlight>
                            <a:srgbClr val="FFFF00"/>
                          </a:highlight>
                        </a:rPr>
                        <a:t> </a:t>
                      </a:r>
                      <a:endParaRPr lang="en-US" sz="900" dirty="0">
                        <a:effectLst/>
                      </a:endParaRPr>
                    </a:p>
                    <a:p>
                      <a:pPr marL="0" marR="0" algn="l">
                        <a:lnSpc>
                          <a:spcPct val="107000"/>
                        </a:lnSpc>
                        <a:spcBef>
                          <a:spcPts val="0"/>
                        </a:spcBef>
                        <a:spcAft>
                          <a:spcPts val="0"/>
                        </a:spcAft>
                      </a:pPr>
                      <a:r>
                        <a:rPr lang="en-US" sz="900" dirty="0">
                          <a:effectLst/>
                        </a:rPr>
                        <a:t>Licensed Medical Facilities</a:t>
                      </a:r>
                    </a:p>
                    <a:p>
                      <a:pPr marL="0" marR="0" algn="l">
                        <a:lnSpc>
                          <a:spcPct val="107000"/>
                        </a:lnSpc>
                        <a:spcBef>
                          <a:spcPts val="0"/>
                        </a:spcBef>
                        <a:spcAft>
                          <a:spcPts val="0"/>
                        </a:spcAft>
                      </a:pPr>
                      <a:r>
                        <a:rPr lang="en-US" sz="900" dirty="0">
                          <a:effectLst/>
                        </a:rPr>
                        <a:t>Licensed Medical Providers</a:t>
                      </a:r>
                    </a:p>
                    <a:p>
                      <a:pPr marL="0" marR="0" algn="l">
                        <a:lnSpc>
                          <a:spcPct val="107000"/>
                        </a:lnSpc>
                        <a:spcBef>
                          <a:spcPts val="0"/>
                        </a:spcBef>
                        <a:spcAft>
                          <a:spcPts val="0"/>
                        </a:spcAft>
                      </a:pPr>
                      <a:r>
                        <a:rPr lang="en-US" sz="900" dirty="0">
                          <a:effectLst/>
                        </a:rPr>
                        <a:t>Opioid Treatment Providers (OTP)</a:t>
                      </a:r>
                    </a:p>
                    <a:p>
                      <a:pPr marL="0" marR="0" algn="l">
                        <a:lnSpc>
                          <a:spcPct val="107000"/>
                        </a:lnSpc>
                        <a:spcBef>
                          <a:spcPts val="0"/>
                        </a:spcBef>
                        <a:spcAft>
                          <a:spcPts val="0"/>
                        </a:spcAft>
                      </a:pPr>
                      <a:r>
                        <a:rPr lang="en-US" sz="900" dirty="0">
                          <a:effectLst/>
                        </a:rPr>
                        <a:t>Peer Recovery Organizations</a:t>
                      </a:r>
                    </a:p>
                    <a:p>
                      <a:pPr marL="0" marR="0" algn="l">
                        <a:lnSpc>
                          <a:spcPct val="107000"/>
                        </a:lnSpc>
                        <a:spcBef>
                          <a:spcPts val="0"/>
                        </a:spcBef>
                        <a:spcAft>
                          <a:spcPts val="0"/>
                        </a:spcAft>
                      </a:pPr>
                      <a:r>
                        <a:rPr lang="en-US" sz="900" dirty="0">
                          <a:effectLst/>
                        </a:rPr>
                        <a:t>SAPTA Certified Providers</a:t>
                      </a:r>
                    </a:p>
                    <a:p>
                      <a:pPr marL="0" marR="0" algn="l">
                        <a:lnSpc>
                          <a:spcPct val="107000"/>
                        </a:lnSpc>
                        <a:spcBef>
                          <a:spcPts val="0"/>
                        </a:spcBef>
                        <a:spcAft>
                          <a:spcPts val="0"/>
                        </a:spcAft>
                      </a:pPr>
                      <a:r>
                        <a:rPr lang="en-US" sz="900" dirty="0">
                          <a:effectLst/>
                        </a:rPr>
                        <a:t>Specialty Courts, Jails, Prisons, Law Enforcement </a:t>
                      </a:r>
                    </a:p>
                    <a:p>
                      <a:pPr marL="0" marR="0" algn="l">
                        <a:lnSpc>
                          <a:spcPct val="107000"/>
                        </a:lnSpc>
                        <a:spcBef>
                          <a:spcPts val="0"/>
                        </a:spcBef>
                        <a:spcAft>
                          <a:spcPts val="0"/>
                        </a:spcAft>
                      </a:pPr>
                      <a:r>
                        <a:rPr lang="en-US" sz="900" dirty="0">
                          <a:effectLst/>
                        </a:rPr>
                        <a:t>Other Organizations meeting the additional eligibility requirements</a:t>
                      </a:r>
                      <a:endParaRPr lang="en-US" sz="900" dirty="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1449402515"/>
                  </a:ext>
                </a:extLst>
              </a:tr>
              <a:tr h="1496396">
                <a:tc>
                  <a:txBody>
                    <a:bodyPr/>
                    <a:lstStyle/>
                    <a:p>
                      <a:pPr marL="0" marR="0" algn="l">
                        <a:lnSpc>
                          <a:spcPct val="107000"/>
                        </a:lnSpc>
                        <a:spcBef>
                          <a:spcPts val="600"/>
                        </a:spcBef>
                        <a:spcAft>
                          <a:spcPts val="600"/>
                        </a:spcAft>
                      </a:pPr>
                      <a:r>
                        <a:rPr lang="en-US" sz="900" dirty="0">
                          <a:effectLst/>
                        </a:rPr>
                        <a:t>Additional Information on Eligibility:</a:t>
                      </a:r>
                      <a:endParaRPr lang="en-US" sz="900" dirty="0">
                        <a:solidFill>
                          <a:srgbClr val="000000"/>
                        </a:solidFill>
                        <a:effectLst/>
                        <a:latin typeface="Calibri" panose="020F0502020204030204" pitchFamily="34" charset="0"/>
                        <a:ea typeface="Calibri" panose="020F0502020204030204" pitchFamily="34" charset="0"/>
                      </a:endParaRPr>
                    </a:p>
                  </a:txBody>
                  <a:tcPr marL="40023" marR="40023" marT="0" marB="0"/>
                </a:tc>
                <a:tc>
                  <a:txBody>
                    <a:bodyPr/>
                    <a:lstStyle/>
                    <a:p>
                      <a:pPr marL="0" marR="0" algn="l">
                        <a:lnSpc>
                          <a:spcPct val="107000"/>
                        </a:lnSpc>
                        <a:spcBef>
                          <a:spcPts val="0"/>
                        </a:spcBef>
                        <a:spcAft>
                          <a:spcPts val="800"/>
                        </a:spcAft>
                      </a:pPr>
                      <a:r>
                        <a:rPr lang="en-US" sz="900" dirty="0">
                          <a:effectLst/>
                        </a:rPr>
                        <a:t>If providing direct treatment services (e.g. SUD), the applicant organization must have an established service delivery system in place for a minimum of two years.</a:t>
                      </a:r>
                    </a:p>
                    <a:p>
                      <a:pPr marL="0" marR="0" algn="l">
                        <a:lnSpc>
                          <a:spcPct val="107000"/>
                        </a:lnSpc>
                        <a:spcBef>
                          <a:spcPts val="0"/>
                        </a:spcBef>
                        <a:spcAft>
                          <a:spcPts val="800"/>
                        </a:spcAft>
                      </a:pPr>
                      <a:r>
                        <a:rPr lang="en-US" sz="900" dirty="0">
                          <a:effectLst/>
                        </a:rPr>
                        <a:t>Program locations must be providing services in at least one of the required geographical areas (counties) with priority given to Rural/Frontier counties: Carson, Churchill, Clark, Douglas, Elko, Esmeralda, Eureka, Humboldt, Lander, Lincoln, Lyon, Mineral, Nye, Pershing, </a:t>
                      </a:r>
                      <a:r>
                        <a:rPr lang="en-US" sz="900" dirty="0" err="1">
                          <a:effectLst/>
                        </a:rPr>
                        <a:t>Storey</a:t>
                      </a:r>
                      <a:r>
                        <a:rPr lang="en-US" sz="900" dirty="0">
                          <a:effectLst/>
                        </a:rPr>
                        <a:t>, Washoe, or White Pine</a:t>
                      </a:r>
                      <a:endParaRPr lang="en-US" sz="900" dirty="0">
                        <a:solidFill>
                          <a:srgbClr val="000000"/>
                        </a:solidFill>
                        <a:effectLst/>
                        <a:latin typeface="Calibri" panose="020F0502020204030204" pitchFamily="34" charset="0"/>
                        <a:ea typeface="Calibri" panose="020F0502020204030204" pitchFamily="34" charset="0"/>
                      </a:endParaRPr>
                    </a:p>
                  </a:txBody>
                  <a:tcPr marL="40023" marR="40023" marT="0" marB="0"/>
                </a:tc>
                <a:extLst>
                  <a:ext uri="{0D108BD9-81ED-4DB2-BD59-A6C34878D82A}">
                    <a16:rowId xmlns:a16="http://schemas.microsoft.com/office/drawing/2014/main" val="298514320"/>
                  </a:ext>
                </a:extLst>
              </a:tr>
            </a:tbl>
          </a:graphicData>
        </a:graphic>
      </p:graphicFrame>
    </p:spTree>
    <p:extLst>
      <p:ext uri="{BB962C8B-B14F-4D97-AF65-F5344CB8AC3E}">
        <p14:creationId xmlns:p14="http://schemas.microsoft.com/office/powerpoint/2010/main" val="2540906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Scope of Work Form</a:t>
            </a:r>
            <a:endParaRPr lang="en-US" dirty="0"/>
          </a:p>
        </p:txBody>
      </p:sp>
      <p:sp>
        <p:nvSpPr>
          <p:cNvPr id="6" name="Text Placeholder 5"/>
          <p:cNvSpPr>
            <a:spLocks noGrp="1"/>
          </p:cNvSpPr>
          <p:nvPr>
            <p:ph type="body" sz="half" idx="2"/>
          </p:nvPr>
        </p:nvSpPr>
        <p:spPr/>
        <p:txBody>
          <a:bodyPr/>
          <a:lstStyle/>
          <a:p>
            <a:endParaRPr lang="en-US"/>
          </a:p>
        </p:txBody>
      </p:sp>
      <p:pic>
        <p:nvPicPr>
          <p:cNvPr id="9" name="Picture Placeholder 8"/>
          <p:cNvPicPr>
            <a:picLocks noGrp="1" noChangeAspect="1"/>
          </p:cNvPicPr>
          <p:nvPr>
            <p:ph type="pic" idx="1"/>
          </p:nvPr>
        </p:nvPicPr>
        <p:blipFill>
          <a:blip r:embed="rId2"/>
          <a:srcRect t="12924" b="12924"/>
          <a:stretch>
            <a:fillRect/>
          </a:stretch>
        </p:blipFill>
        <p:spPr>
          <a:prstGeom prst="rect">
            <a:avLst/>
          </a:prstGeom>
        </p:spPr>
      </p:pic>
    </p:spTree>
    <p:extLst>
      <p:ext uri="{BB962C8B-B14F-4D97-AF65-F5344CB8AC3E}">
        <p14:creationId xmlns:p14="http://schemas.microsoft.com/office/powerpoint/2010/main" val="3050230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Template</a:t>
            </a:r>
            <a:endParaRPr lang="en-US" dirty="0"/>
          </a:p>
        </p:txBody>
      </p:sp>
      <p:pic>
        <p:nvPicPr>
          <p:cNvPr id="5" name="Content Placeholder 4"/>
          <p:cNvPicPr>
            <a:picLocks noGrp="1" noChangeAspect="1"/>
          </p:cNvPicPr>
          <p:nvPr>
            <p:ph idx="1"/>
          </p:nvPr>
        </p:nvPicPr>
        <p:blipFill>
          <a:blip r:embed="rId2"/>
          <a:stretch>
            <a:fillRect/>
          </a:stretch>
        </p:blipFill>
        <p:spPr>
          <a:xfrm>
            <a:off x="4971011" y="144673"/>
            <a:ext cx="5220393" cy="6664159"/>
          </a:xfrm>
          <a:prstGeom prst="rect">
            <a:avLst/>
          </a:prstGeom>
        </p:spPr>
      </p:pic>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614497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and Fiscal Form</a:t>
            </a:r>
            <a:endParaRPr lang="en-US" dirty="0"/>
          </a:p>
        </p:txBody>
      </p:sp>
      <p:pic>
        <p:nvPicPr>
          <p:cNvPr id="5" name="Content Placeholder 4"/>
          <p:cNvPicPr>
            <a:picLocks noGrp="1" noChangeAspect="1"/>
          </p:cNvPicPr>
          <p:nvPr>
            <p:ph idx="1"/>
          </p:nvPr>
        </p:nvPicPr>
        <p:blipFill>
          <a:blip r:embed="rId2"/>
          <a:stretch>
            <a:fillRect/>
          </a:stretch>
        </p:blipFill>
        <p:spPr>
          <a:xfrm>
            <a:off x="5137265" y="357101"/>
            <a:ext cx="4979323" cy="6356013"/>
          </a:xfrm>
          <a:prstGeom prst="rect">
            <a:avLst/>
          </a:prstGeom>
        </p:spPr>
      </p:pic>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905519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of Intent</a:t>
            </a:r>
            <a:endParaRPr lang="en-US" dirty="0"/>
          </a:p>
        </p:txBody>
      </p:sp>
      <p:sp>
        <p:nvSpPr>
          <p:cNvPr id="3" name="Content Placeholder 2"/>
          <p:cNvSpPr>
            <a:spLocks noGrp="1"/>
          </p:cNvSpPr>
          <p:nvPr>
            <p:ph idx="1"/>
          </p:nvPr>
        </p:nvSpPr>
        <p:spPr/>
        <p:txBody>
          <a:bodyPr/>
          <a:lstStyle/>
          <a:p>
            <a:r>
              <a:rPr lang="en-US" dirty="0" smtClean="0"/>
              <a:t>Request </a:t>
            </a:r>
            <a:r>
              <a:rPr lang="en-US" dirty="0"/>
              <a:t>for Letters of Intent (LOI): Interested applicants are invited to submit a letter of intent, not more than two (2) pages in length. due on </a:t>
            </a:r>
            <a:r>
              <a:rPr lang="en-US" dirty="0" smtClean="0"/>
              <a:t>Friday, </a:t>
            </a:r>
            <a:r>
              <a:rPr lang="en-US" dirty="0" smtClean="0"/>
              <a:t>February 28, 2020 </a:t>
            </a:r>
            <a:r>
              <a:rPr lang="en-US" dirty="0"/>
              <a:t>at 5</a:t>
            </a:r>
            <a:r>
              <a:rPr lang="en-US" dirty="0" smtClean="0"/>
              <a:t>:00 </a:t>
            </a:r>
            <a:r>
              <a:rPr lang="en-US" dirty="0"/>
              <a:t>pm. Submissions must be made electronically to:  </a:t>
            </a:r>
            <a:r>
              <a:rPr lang="en-US" dirty="0" smtClean="0">
                <a:hlinkClick r:id="rId2"/>
              </a:rPr>
              <a:t>opr@casat.org</a:t>
            </a:r>
            <a:r>
              <a:rPr lang="en-US" dirty="0" smtClean="0"/>
              <a:t> and </a:t>
            </a:r>
            <a:r>
              <a:rPr lang="en-US" dirty="0"/>
              <a:t>must reference </a:t>
            </a:r>
            <a:r>
              <a:rPr lang="en-US" dirty="0" smtClean="0"/>
              <a:t>State </a:t>
            </a:r>
            <a:r>
              <a:rPr lang="en-US" dirty="0"/>
              <a:t>Opioid Response </a:t>
            </a:r>
            <a:r>
              <a:rPr lang="en-US" dirty="0" smtClean="0"/>
              <a:t>MAT Fusion Funding. </a:t>
            </a:r>
            <a:endParaRPr lang="en-US" dirty="0"/>
          </a:p>
          <a:p>
            <a:r>
              <a:rPr lang="en-US" dirty="0" smtClean="0"/>
              <a:t>Applicants </a:t>
            </a:r>
            <a:r>
              <a:rPr lang="en-US" dirty="0"/>
              <a:t>must address the following questions in the letter of intent:</a:t>
            </a:r>
          </a:p>
          <a:p>
            <a:pPr lvl="1"/>
            <a:r>
              <a:rPr lang="en-US" dirty="0" smtClean="0"/>
              <a:t>Proposed </a:t>
            </a:r>
            <a:r>
              <a:rPr lang="en-US" dirty="0"/>
              <a:t>category of application</a:t>
            </a:r>
          </a:p>
          <a:p>
            <a:pPr lvl="1"/>
            <a:r>
              <a:rPr lang="en-US" dirty="0" smtClean="0"/>
              <a:t>Intended </a:t>
            </a:r>
            <a:r>
              <a:rPr lang="en-US" dirty="0"/>
              <a:t>service area(s)</a:t>
            </a:r>
          </a:p>
          <a:p>
            <a:pPr lvl="1"/>
            <a:r>
              <a:rPr lang="en-US" dirty="0" smtClean="0"/>
              <a:t>Intended </a:t>
            </a:r>
            <a:r>
              <a:rPr lang="en-US" dirty="0"/>
              <a:t>target population(s) to serve</a:t>
            </a:r>
          </a:p>
          <a:p>
            <a:endParaRPr lang="en-US" dirty="0"/>
          </a:p>
        </p:txBody>
      </p:sp>
    </p:spTree>
    <p:extLst>
      <p:ext uri="{BB962C8B-B14F-4D97-AF65-F5344CB8AC3E}">
        <p14:creationId xmlns:p14="http://schemas.microsoft.com/office/powerpoint/2010/main" val="705164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82346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1872" y="1265872"/>
            <a:ext cx="9692640" cy="1325562"/>
          </a:xfrm>
        </p:spPr>
        <p:txBody>
          <a:bodyPr>
            <a:noAutofit/>
          </a:bodyPr>
          <a:lstStyle/>
          <a:p>
            <a:r>
              <a:rPr lang="en-US" sz="2400" b="1" dirty="0"/>
              <a:t>Are you allowed to use this funding for existing staff? example our APRN who is a Data 2000 practitioner but only works a few hours currently, or is it only for new staff?</a:t>
            </a:r>
            <a:r>
              <a:rPr lang="en-US" sz="2400" dirty="0"/>
              <a:t/>
            </a:r>
            <a:br>
              <a:rPr lang="en-US" sz="2400" dirty="0"/>
            </a:br>
            <a:endParaRPr lang="en-US" sz="2400" dirty="0"/>
          </a:p>
        </p:txBody>
      </p:sp>
      <p:sp>
        <p:nvSpPr>
          <p:cNvPr id="5" name="Content Placeholder 4"/>
          <p:cNvSpPr>
            <a:spLocks noGrp="1"/>
          </p:cNvSpPr>
          <p:nvPr>
            <p:ph idx="1"/>
          </p:nvPr>
        </p:nvSpPr>
        <p:spPr>
          <a:xfrm>
            <a:off x="1261872" y="3771900"/>
            <a:ext cx="8595360" cy="2328863"/>
          </a:xfrm>
        </p:spPr>
        <p:txBody>
          <a:bodyPr/>
          <a:lstStyle/>
          <a:p>
            <a:r>
              <a:rPr lang="en-US" dirty="0"/>
              <a:t>The funding cannot be used to supplant current work being done. You can use it to extend the activities that you are already doing. Example, if you can use the funding to increase the number of hours that your APRN is available. It is important to note that this funding is for a limited time and you will be responsible for supporting that individual or new staff beyond the grant period. </a:t>
            </a:r>
          </a:p>
          <a:p>
            <a:endParaRPr lang="en-US" dirty="0"/>
          </a:p>
        </p:txBody>
      </p:sp>
    </p:spTree>
    <p:extLst>
      <p:ext uri="{BB962C8B-B14F-4D97-AF65-F5344CB8AC3E}">
        <p14:creationId xmlns:p14="http://schemas.microsoft.com/office/powerpoint/2010/main" val="3271879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237297"/>
            <a:ext cx="9692640" cy="1325562"/>
          </a:xfrm>
        </p:spPr>
        <p:txBody>
          <a:bodyPr>
            <a:normAutofit fontScale="90000"/>
          </a:bodyPr>
          <a:lstStyle/>
          <a:p>
            <a:r>
              <a:rPr lang="en-US" sz="2700" b="1" dirty="0"/>
              <a:t>Can you use the grant for new equipment example examination table for APRN?</a:t>
            </a:r>
            <a:r>
              <a:rPr lang="en-US" dirty="0"/>
              <a:t/>
            </a:r>
            <a:br>
              <a:rPr lang="en-US" dirty="0"/>
            </a:br>
            <a:endParaRPr lang="en-US" dirty="0"/>
          </a:p>
        </p:txBody>
      </p:sp>
      <p:sp>
        <p:nvSpPr>
          <p:cNvPr id="3" name="Content Placeholder 2"/>
          <p:cNvSpPr>
            <a:spLocks noGrp="1"/>
          </p:cNvSpPr>
          <p:nvPr>
            <p:ph idx="1"/>
          </p:nvPr>
        </p:nvSpPr>
        <p:spPr>
          <a:xfrm>
            <a:off x="1261872" y="3271839"/>
            <a:ext cx="8595360" cy="2185988"/>
          </a:xfrm>
        </p:spPr>
        <p:txBody>
          <a:bodyPr/>
          <a:lstStyle/>
          <a:p>
            <a:r>
              <a:rPr lang="en-US" dirty="0"/>
              <a:t>You can use the funding for supplies but it is limited to the treatment of opioids only. Any equipment purchased with grant funds may become property of the grant and may be limited to the grant funding cycle. </a:t>
            </a:r>
          </a:p>
          <a:p>
            <a:endParaRPr lang="en-US" dirty="0"/>
          </a:p>
        </p:txBody>
      </p:sp>
    </p:spTree>
    <p:extLst>
      <p:ext uri="{BB962C8B-B14F-4D97-AF65-F5344CB8AC3E}">
        <p14:creationId xmlns:p14="http://schemas.microsoft.com/office/powerpoint/2010/main" val="2218980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792539"/>
            <a:ext cx="9692640" cy="1325562"/>
          </a:xfrm>
        </p:spPr>
        <p:txBody>
          <a:bodyPr>
            <a:normAutofit fontScale="90000"/>
          </a:bodyPr>
          <a:lstStyle/>
          <a:p>
            <a:r>
              <a:rPr lang="en-US" sz="2700" b="1" dirty="0"/>
              <a:t>Can you serve more than one county with the funds to help with MAT services in the rural areas?</a:t>
            </a:r>
            <a:r>
              <a:rPr lang="en-US" dirty="0"/>
              <a:t/>
            </a:r>
            <a:br>
              <a:rPr lang="en-US" dirty="0"/>
            </a:br>
            <a:endParaRPr lang="en-US" dirty="0"/>
          </a:p>
        </p:txBody>
      </p:sp>
      <p:sp>
        <p:nvSpPr>
          <p:cNvPr id="3" name="Content Placeholder 2"/>
          <p:cNvSpPr>
            <a:spLocks noGrp="1"/>
          </p:cNvSpPr>
          <p:nvPr>
            <p:ph idx="1"/>
          </p:nvPr>
        </p:nvSpPr>
        <p:spPr>
          <a:xfrm>
            <a:off x="1261872" y="2118101"/>
            <a:ext cx="8595360" cy="1085070"/>
          </a:xfrm>
        </p:spPr>
        <p:txBody>
          <a:bodyPr/>
          <a:lstStyle/>
          <a:p>
            <a:r>
              <a:rPr lang="en-US" dirty="0"/>
              <a:t>Yes. Funding can be utilized throughout the state of Nevada. </a:t>
            </a:r>
          </a:p>
          <a:p>
            <a:endParaRPr lang="en-US" dirty="0"/>
          </a:p>
        </p:txBody>
      </p:sp>
      <p:sp>
        <p:nvSpPr>
          <p:cNvPr id="4" name="Title 1"/>
          <p:cNvSpPr txBox="1">
            <a:spLocks/>
          </p:cNvSpPr>
          <p:nvPr/>
        </p:nvSpPr>
        <p:spPr>
          <a:xfrm>
            <a:off x="1156577" y="3718560"/>
            <a:ext cx="9692640" cy="1325562"/>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700" b="1" dirty="0"/>
              <a:t>Can you </a:t>
            </a:r>
            <a:r>
              <a:rPr lang="en-US" sz="2700" b="1" dirty="0" smtClean="0"/>
              <a:t>apply </a:t>
            </a:r>
            <a:r>
              <a:rPr lang="en-US" sz="2700" b="1" dirty="0"/>
              <a:t>for more than one category?</a:t>
            </a:r>
            <a:endParaRPr lang="en-US" sz="2700" dirty="0"/>
          </a:p>
          <a:p>
            <a:r>
              <a:rPr lang="en-US" dirty="0" smtClean="0"/>
              <a:t/>
            </a:r>
            <a:br>
              <a:rPr lang="en-US" dirty="0" smtClean="0"/>
            </a:br>
            <a:endParaRPr lang="en-US" dirty="0"/>
          </a:p>
        </p:txBody>
      </p:sp>
      <p:sp>
        <p:nvSpPr>
          <p:cNvPr id="5" name="Content Placeholder 2"/>
          <p:cNvSpPr txBox="1">
            <a:spLocks/>
          </p:cNvSpPr>
          <p:nvPr/>
        </p:nvSpPr>
        <p:spPr>
          <a:xfrm>
            <a:off x="1261872" y="4749339"/>
            <a:ext cx="8595360" cy="1565736"/>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Yes. You can apply for more than one category but each category must be submitted separately.  In other words, separate narratives, scopes of work and budgets. </a:t>
            </a:r>
          </a:p>
          <a:p>
            <a:endParaRPr lang="en-US" dirty="0"/>
          </a:p>
        </p:txBody>
      </p:sp>
    </p:spTree>
    <p:extLst>
      <p:ext uri="{BB962C8B-B14F-4D97-AF65-F5344CB8AC3E}">
        <p14:creationId xmlns:p14="http://schemas.microsoft.com/office/powerpoint/2010/main" val="26712136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547206"/>
            <a:ext cx="9692640" cy="1325562"/>
          </a:xfrm>
        </p:spPr>
        <p:txBody>
          <a:bodyPr>
            <a:normAutofit fontScale="90000"/>
          </a:bodyPr>
          <a:lstStyle/>
          <a:p>
            <a:r>
              <a:rPr lang="en-US" sz="2700" b="1" dirty="0"/>
              <a:t>How do we sign the final draft if you want it turned in as a word document and not a PDF ? Also we can send in the insurances and documents as a PDF correct?</a:t>
            </a:r>
            <a:r>
              <a:rPr lang="en-US" dirty="0"/>
              <a:t/>
            </a:r>
            <a:br>
              <a:rPr lang="en-US" dirty="0"/>
            </a:br>
            <a:endParaRPr lang="en-US" dirty="0"/>
          </a:p>
        </p:txBody>
      </p:sp>
      <p:sp>
        <p:nvSpPr>
          <p:cNvPr id="3" name="Content Placeholder 2"/>
          <p:cNvSpPr>
            <a:spLocks noGrp="1"/>
          </p:cNvSpPr>
          <p:nvPr>
            <p:ph idx="1"/>
          </p:nvPr>
        </p:nvSpPr>
        <p:spPr>
          <a:xfrm>
            <a:off x="1261872" y="3500437"/>
            <a:ext cx="8595360" cy="1300163"/>
          </a:xfrm>
        </p:spPr>
        <p:txBody>
          <a:bodyPr/>
          <a:lstStyle/>
          <a:p>
            <a:r>
              <a:rPr lang="en-US" dirty="0"/>
              <a:t>You can use an electronic signature. The insurances and documents can be submitted in PDF.</a:t>
            </a:r>
          </a:p>
          <a:p>
            <a:endParaRPr lang="en-US" dirty="0"/>
          </a:p>
        </p:txBody>
      </p:sp>
    </p:spTree>
    <p:extLst>
      <p:ext uri="{BB962C8B-B14F-4D97-AF65-F5344CB8AC3E}">
        <p14:creationId xmlns:p14="http://schemas.microsoft.com/office/powerpoint/2010/main" val="889939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984596"/>
            <a:ext cx="9692640" cy="1325562"/>
          </a:xfrm>
        </p:spPr>
        <p:txBody>
          <a:bodyPr>
            <a:normAutofit fontScale="90000"/>
          </a:bodyPr>
          <a:lstStyle/>
          <a:p>
            <a:r>
              <a:rPr lang="en-US" sz="2700" b="1" dirty="0"/>
              <a:t>Can we write the infusion grant to extend our existing MAT grant to serve additional clients</a:t>
            </a:r>
            <a:r>
              <a:rPr lang="en-US" sz="2700" b="1" dirty="0" smtClean="0"/>
              <a:t>?</a:t>
            </a:r>
            <a:br>
              <a:rPr lang="en-US" sz="2700" b="1" dirty="0" smtClean="0"/>
            </a:br>
            <a:r>
              <a:rPr lang="en-US" sz="2700" b="1" dirty="0" smtClean="0"/>
              <a:t/>
            </a:r>
            <a:br>
              <a:rPr lang="en-US" sz="2700" b="1" dirty="0" smtClean="0"/>
            </a:br>
            <a:r>
              <a:rPr lang="en-US" sz="2700" b="1" dirty="0"/>
              <a:t>Does receiving this funding mean we could not apply in the future?</a:t>
            </a:r>
            <a:r>
              <a:rPr lang="en-US" dirty="0"/>
              <a:t/>
            </a:r>
            <a:br>
              <a:rPr lang="en-US" dirty="0"/>
            </a:br>
            <a:endParaRPr lang="en-US" dirty="0"/>
          </a:p>
        </p:txBody>
      </p:sp>
      <p:sp>
        <p:nvSpPr>
          <p:cNvPr id="3" name="Content Placeholder 2"/>
          <p:cNvSpPr>
            <a:spLocks noGrp="1"/>
          </p:cNvSpPr>
          <p:nvPr>
            <p:ph idx="1"/>
          </p:nvPr>
        </p:nvSpPr>
        <p:spPr>
          <a:xfrm>
            <a:off x="1261872" y="5514109"/>
            <a:ext cx="8595360" cy="706056"/>
          </a:xfrm>
        </p:spPr>
        <p:txBody>
          <a:bodyPr/>
          <a:lstStyle/>
          <a:p>
            <a:r>
              <a:rPr lang="en-US" dirty="0" smtClean="0"/>
              <a:t>See above</a:t>
            </a:r>
            <a:endParaRPr lang="en-US" dirty="0"/>
          </a:p>
        </p:txBody>
      </p:sp>
      <p:sp>
        <p:nvSpPr>
          <p:cNvPr id="4" name="Title 1"/>
          <p:cNvSpPr txBox="1">
            <a:spLocks/>
          </p:cNvSpPr>
          <p:nvPr/>
        </p:nvSpPr>
        <p:spPr>
          <a:xfrm>
            <a:off x="1261872" y="4084795"/>
            <a:ext cx="9692640" cy="132556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b="1" dirty="0" smtClean="0"/>
              <a:t>If we are expanding our existing project already funded by SOR, would we be able to submit an updated scope of work and budget vs completing the entire RFA packet (which would have redundant forms that have already been submitted)?</a:t>
            </a:r>
            <a:r>
              <a:rPr lang="en-US" dirty="0" smtClean="0"/>
              <a:t/>
            </a:r>
            <a:br>
              <a:rPr lang="en-US" dirty="0" smtClean="0"/>
            </a:br>
            <a:endParaRPr lang="en-US" dirty="0"/>
          </a:p>
        </p:txBody>
      </p:sp>
      <p:sp>
        <p:nvSpPr>
          <p:cNvPr id="5" name="Content Placeholder 2"/>
          <p:cNvSpPr txBox="1">
            <a:spLocks/>
          </p:cNvSpPr>
          <p:nvPr/>
        </p:nvSpPr>
        <p:spPr>
          <a:xfrm>
            <a:off x="1261872" y="1948873"/>
            <a:ext cx="9212164" cy="203217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smtClean="0"/>
              <a:t>This funding opportunity is for projects/programs that are unattached/unrelated to current SOR funded </a:t>
            </a:r>
            <a:r>
              <a:rPr lang="en-US" dirty="0" err="1" smtClean="0"/>
              <a:t>subawards</a:t>
            </a:r>
            <a:r>
              <a:rPr lang="en-US" dirty="0" smtClean="0"/>
              <a:t>.  This is </a:t>
            </a:r>
            <a:r>
              <a:rPr lang="en-US" b="1" dirty="0" smtClean="0"/>
              <a:t>one time infusion funding that is not intended to be renewed </a:t>
            </a:r>
            <a:r>
              <a:rPr lang="en-US" dirty="0" smtClean="0"/>
              <a:t>as such, your </a:t>
            </a:r>
            <a:r>
              <a:rPr lang="en-US" dirty="0" smtClean="0"/>
              <a:t>agency is responsible for developing </a:t>
            </a:r>
            <a:r>
              <a:rPr lang="en-US" dirty="0" smtClean="0"/>
              <a:t>and executing plan </a:t>
            </a:r>
            <a:r>
              <a:rPr lang="en-US" dirty="0" smtClean="0"/>
              <a:t>of sustainability. If </a:t>
            </a:r>
            <a:r>
              <a:rPr lang="en-US" dirty="0" smtClean="0"/>
              <a:t>you are a</a:t>
            </a:r>
            <a:r>
              <a:rPr lang="en-US" dirty="0" smtClean="0"/>
              <a:t> </a:t>
            </a:r>
            <a:r>
              <a:rPr lang="en-US" dirty="0" smtClean="0"/>
              <a:t>current SOR </a:t>
            </a:r>
            <a:r>
              <a:rPr lang="en-US" dirty="0" smtClean="0"/>
              <a:t>awardee and feel that your current award </a:t>
            </a:r>
            <a:r>
              <a:rPr lang="en-US" dirty="0" smtClean="0"/>
              <a:t>needs to be </a:t>
            </a:r>
            <a:r>
              <a:rPr lang="en-US" dirty="0" smtClean="0"/>
              <a:t>adjusted, we did indicate on our last </a:t>
            </a:r>
            <a:r>
              <a:rPr lang="en-US" dirty="0" err="1" smtClean="0"/>
              <a:t>subwardee</a:t>
            </a:r>
            <a:r>
              <a:rPr lang="en-US" dirty="0" smtClean="0"/>
              <a:t> call that </a:t>
            </a:r>
            <a:r>
              <a:rPr lang="en-US" dirty="0" smtClean="0"/>
              <a:t>we will be requesting a funding map (which will be sent to you) to be completed in March and we will move forward from there. </a:t>
            </a:r>
            <a:endParaRPr lang="en-US" dirty="0"/>
          </a:p>
        </p:txBody>
      </p:sp>
    </p:spTree>
    <p:extLst>
      <p:ext uri="{BB962C8B-B14F-4D97-AF65-F5344CB8AC3E}">
        <p14:creationId xmlns:p14="http://schemas.microsoft.com/office/powerpoint/2010/main" val="317557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989215"/>
          </a:xfrm>
        </p:spPr>
        <p:txBody>
          <a:bodyPr/>
          <a:lstStyle/>
          <a:p>
            <a:r>
              <a:rPr lang="en-US" dirty="0" smtClean="0"/>
              <a:t>Request for Application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6069091"/>
              </p:ext>
            </p:extLst>
          </p:nvPr>
        </p:nvGraphicFramePr>
        <p:xfrm>
          <a:off x="556953" y="1679172"/>
          <a:ext cx="9966960" cy="4921138"/>
        </p:xfrm>
        <a:graphic>
          <a:graphicData uri="http://schemas.openxmlformats.org/drawingml/2006/table">
            <a:tbl>
              <a:tblPr>
                <a:tableStyleId>{5C22544A-7EE6-4342-B048-85BDC9FD1C3A}</a:tableStyleId>
              </a:tblPr>
              <a:tblGrid>
                <a:gridCol w="6658494">
                  <a:extLst>
                    <a:ext uri="{9D8B030D-6E8A-4147-A177-3AD203B41FA5}">
                      <a16:colId xmlns:a16="http://schemas.microsoft.com/office/drawing/2014/main" val="4052132989"/>
                    </a:ext>
                  </a:extLst>
                </a:gridCol>
                <a:gridCol w="3308466">
                  <a:extLst>
                    <a:ext uri="{9D8B030D-6E8A-4147-A177-3AD203B41FA5}">
                      <a16:colId xmlns:a16="http://schemas.microsoft.com/office/drawing/2014/main" val="3681962638"/>
                    </a:ext>
                  </a:extLst>
                </a:gridCol>
              </a:tblGrid>
              <a:tr h="206323">
                <a:tc>
                  <a:txBody>
                    <a:bodyPr/>
                    <a:lstStyle/>
                    <a:p>
                      <a:pPr marL="0" marR="0" algn="ctr">
                        <a:lnSpc>
                          <a:spcPct val="107000"/>
                        </a:lnSpc>
                        <a:spcBef>
                          <a:spcPts val="0"/>
                        </a:spcBef>
                        <a:spcAft>
                          <a:spcPts val="0"/>
                        </a:spcAft>
                        <a:tabLst>
                          <a:tab pos="4800600" algn="l"/>
                        </a:tabLst>
                      </a:pPr>
                      <a:r>
                        <a:rPr lang="en-US" sz="1100" cap="small" dirty="0">
                          <a:effectLst/>
                        </a:rPr>
                        <a:t>                                    Task</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tabLst>
                          <a:tab pos="4800600" algn="l"/>
                        </a:tabLst>
                      </a:pPr>
                      <a:r>
                        <a:rPr lang="en-US" sz="1100" cap="small" dirty="0">
                          <a:effectLst/>
                        </a:rPr>
                        <a:t>Due Date &amp; Time</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936640047"/>
                  </a:ext>
                </a:extLst>
              </a:tr>
              <a:tr h="424051">
                <a:tc>
                  <a:txBody>
                    <a:bodyPr/>
                    <a:lstStyle/>
                    <a:p>
                      <a:pPr marL="0" marR="0" algn="l">
                        <a:lnSpc>
                          <a:spcPct val="107000"/>
                        </a:lnSpc>
                        <a:spcBef>
                          <a:spcPts val="300"/>
                        </a:spcBef>
                        <a:spcAft>
                          <a:spcPts val="300"/>
                        </a:spcAft>
                        <a:tabLst>
                          <a:tab pos="4800600" algn="l"/>
                        </a:tabLst>
                      </a:pPr>
                      <a:r>
                        <a:rPr lang="en-US" sz="1100">
                          <a:effectLst/>
                        </a:rPr>
                        <a:t>UNR/CASAT distributes the Request for Application Guidance with all submission forms</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February 19,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855523108"/>
                  </a:ext>
                </a:extLst>
              </a:tr>
              <a:tr h="206323">
                <a:tc>
                  <a:txBody>
                    <a:bodyPr/>
                    <a:lstStyle/>
                    <a:p>
                      <a:pPr marL="0" marR="0" algn="l">
                        <a:lnSpc>
                          <a:spcPct val="107000"/>
                        </a:lnSpc>
                        <a:spcBef>
                          <a:spcPts val="300"/>
                        </a:spcBef>
                        <a:spcAft>
                          <a:spcPts val="300"/>
                        </a:spcAft>
                        <a:tabLst>
                          <a:tab pos="4800600" algn="l"/>
                        </a:tabLst>
                      </a:pPr>
                      <a:r>
                        <a:rPr lang="en-US" sz="1100">
                          <a:effectLst/>
                        </a:rPr>
                        <a:t>Q&amp;A Written Questions due to CASAT</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February 21,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090189930"/>
                  </a:ext>
                </a:extLst>
              </a:tr>
              <a:tr h="724786">
                <a:tc>
                  <a:txBody>
                    <a:bodyPr/>
                    <a:lstStyle/>
                    <a:p>
                      <a:pPr marL="0" marR="0" algn="l">
                        <a:lnSpc>
                          <a:spcPct val="107000"/>
                        </a:lnSpc>
                        <a:spcBef>
                          <a:spcPts val="300"/>
                        </a:spcBef>
                        <a:spcAft>
                          <a:spcPts val="300"/>
                        </a:spcAft>
                        <a:tabLst>
                          <a:tab pos="4800600" algn="l"/>
                        </a:tabLst>
                      </a:pPr>
                      <a:r>
                        <a:rPr lang="en-US" sz="1100">
                          <a:effectLst/>
                        </a:rPr>
                        <a:t>Informational Webinar to address questions</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dirty="0">
                          <a:effectLst/>
                        </a:rPr>
                        <a:t>February 26, 2020 (1:00 pm – 2:00pm</a:t>
                      </a:r>
                      <a:r>
                        <a:rPr lang="en-US" sz="1100" dirty="0" smtClean="0">
                          <a:effectLst/>
                        </a:rPr>
                        <a:t>)</a:t>
                      </a:r>
                      <a:endParaRPr lang="en-US" sz="1100" dirty="0">
                        <a:effectLst/>
                      </a:endParaRPr>
                    </a:p>
                  </a:txBody>
                  <a:tcPr marL="68580" marR="68580" marT="0" marB="0" anchor="ctr"/>
                </a:tc>
                <a:extLst>
                  <a:ext uri="{0D108BD9-81ED-4DB2-BD59-A6C34878D82A}">
                    <a16:rowId xmlns:a16="http://schemas.microsoft.com/office/drawing/2014/main" val="2110673290"/>
                  </a:ext>
                </a:extLst>
              </a:tr>
              <a:tr h="826752">
                <a:tc>
                  <a:txBody>
                    <a:bodyPr/>
                    <a:lstStyle/>
                    <a:p>
                      <a:pPr marL="0" marR="0" algn="l">
                        <a:lnSpc>
                          <a:spcPct val="107000"/>
                        </a:lnSpc>
                        <a:spcBef>
                          <a:spcPts val="300"/>
                        </a:spcBef>
                        <a:spcAft>
                          <a:spcPts val="300"/>
                        </a:spcAft>
                        <a:tabLst>
                          <a:tab pos="4800600" algn="l"/>
                        </a:tabLst>
                      </a:pPr>
                      <a:r>
                        <a:rPr lang="en-US" sz="1100" dirty="0">
                          <a:effectLst/>
                        </a:rPr>
                        <a:t>Letter of Intent Due</a:t>
                      </a:r>
                    </a:p>
                    <a:p>
                      <a:pPr marL="0" marR="0" algn="l">
                        <a:lnSpc>
                          <a:spcPct val="107000"/>
                        </a:lnSpc>
                        <a:spcBef>
                          <a:spcPts val="300"/>
                        </a:spcBef>
                        <a:spcAft>
                          <a:spcPts val="300"/>
                        </a:spcAft>
                        <a:tabLst>
                          <a:tab pos="4800600" algn="l"/>
                        </a:tabLst>
                      </a:pPr>
                      <a:r>
                        <a:rPr lang="en-US" sz="1100" dirty="0">
                          <a:effectLst/>
                        </a:rPr>
                        <a:t> </a:t>
                      </a:r>
                    </a:p>
                    <a:p>
                      <a:pPr marL="0" marR="0" algn="l">
                        <a:lnSpc>
                          <a:spcPct val="107000"/>
                        </a:lnSpc>
                        <a:spcBef>
                          <a:spcPts val="300"/>
                        </a:spcBef>
                        <a:spcAft>
                          <a:spcPts val="300"/>
                        </a:spcAft>
                        <a:tabLst>
                          <a:tab pos="4800600" algn="l"/>
                        </a:tabLst>
                      </a:pPr>
                      <a:r>
                        <a:rPr lang="en-US" sz="1100" dirty="0">
                          <a:effectLst/>
                        </a:rPr>
                        <a:t>Deadline for submission of applications</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February 28, 2020 by 5:00 pm</a:t>
                      </a:r>
                      <a:br>
                        <a:rPr lang="en-US" sz="1100">
                          <a:effectLst/>
                        </a:rPr>
                      </a:br>
                      <a:endParaRPr lang="en-US" sz="1100">
                        <a:effectLst/>
                      </a:endParaRPr>
                    </a:p>
                    <a:p>
                      <a:pPr marL="0" marR="0" algn="ctr">
                        <a:lnSpc>
                          <a:spcPct val="107000"/>
                        </a:lnSpc>
                        <a:spcBef>
                          <a:spcPts val="300"/>
                        </a:spcBef>
                        <a:spcAft>
                          <a:spcPts val="300"/>
                        </a:spcAft>
                        <a:tabLst>
                          <a:tab pos="4800600" algn="l"/>
                        </a:tabLst>
                      </a:pPr>
                      <a:r>
                        <a:rPr lang="en-US" sz="1100">
                          <a:effectLst/>
                        </a:rPr>
                        <a:t>March 19, 2020 by noon</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973525488"/>
                  </a:ext>
                </a:extLst>
              </a:tr>
              <a:tr h="206323">
                <a:tc>
                  <a:txBody>
                    <a:bodyPr/>
                    <a:lstStyle/>
                    <a:p>
                      <a:pPr marL="0" marR="0" algn="l">
                        <a:lnSpc>
                          <a:spcPct val="107000"/>
                        </a:lnSpc>
                        <a:spcBef>
                          <a:spcPts val="300"/>
                        </a:spcBef>
                        <a:spcAft>
                          <a:spcPts val="300"/>
                        </a:spcAft>
                        <a:tabLst>
                          <a:tab pos="4800600" algn="l"/>
                        </a:tabLst>
                      </a:pPr>
                      <a:r>
                        <a:rPr lang="en-US" sz="1100">
                          <a:effectLst/>
                        </a:rPr>
                        <a:t>Technical Review of Applications</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March 19-20,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678104966"/>
                  </a:ext>
                </a:extLst>
              </a:tr>
              <a:tr h="424051">
                <a:tc>
                  <a:txBody>
                    <a:bodyPr/>
                    <a:lstStyle/>
                    <a:p>
                      <a:pPr marL="0" marR="0" algn="l">
                        <a:lnSpc>
                          <a:spcPct val="107000"/>
                        </a:lnSpc>
                        <a:spcBef>
                          <a:spcPts val="0"/>
                        </a:spcBef>
                        <a:spcAft>
                          <a:spcPts val="800"/>
                        </a:spcAft>
                      </a:pPr>
                      <a:r>
                        <a:rPr lang="en-US" sz="1100">
                          <a:effectLst/>
                        </a:rPr>
                        <a:t>UNR/CASAT will notify organizations that have discrepancies within their application.  </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March 20,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165617532"/>
                  </a:ext>
                </a:extLst>
              </a:tr>
              <a:tr h="206323">
                <a:tc>
                  <a:txBody>
                    <a:bodyPr/>
                    <a:lstStyle/>
                    <a:p>
                      <a:pPr marL="0" marR="0" algn="l">
                        <a:lnSpc>
                          <a:spcPct val="107000"/>
                        </a:lnSpc>
                        <a:spcBef>
                          <a:spcPts val="300"/>
                        </a:spcBef>
                        <a:spcAft>
                          <a:spcPts val="300"/>
                        </a:spcAft>
                        <a:tabLst>
                          <a:tab pos="4800600" algn="l"/>
                        </a:tabLst>
                      </a:pPr>
                      <a:r>
                        <a:rPr lang="en-US" sz="1100" dirty="0">
                          <a:effectLst/>
                        </a:rPr>
                        <a:t>Evaluation Period:  Content review of applications</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March 23-27,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032454819"/>
                  </a:ext>
                </a:extLst>
              </a:tr>
              <a:tr h="206323">
                <a:tc>
                  <a:txBody>
                    <a:bodyPr/>
                    <a:lstStyle/>
                    <a:p>
                      <a:pPr marL="0" marR="0" algn="l">
                        <a:lnSpc>
                          <a:spcPct val="107000"/>
                        </a:lnSpc>
                        <a:spcBef>
                          <a:spcPts val="300"/>
                        </a:spcBef>
                        <a:spcAft>
                          <a:spcPts val="300"/>
                        </a:spcAft>
                        <a:tabLst>
                          <a:tab pos="4800600" algn="l"/>
                        </a:tabLst>
                      </a:pPr>
                      <a:r>
                        <a:rPr lang="en-US" sz="1100">
                          <a:effectLst/>
                        </a:rPr>
                        <a:t>Interviews with Applicants</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March 30-31,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707062442"/>
                  </a:ext>
                </a:extLst>
              </a:tr>
              <a:tr h="641780">
                <a:tc>
                  <a:txBody>
                    <a:bodyPr/>
                    <a:lstStyle/>
                    <a:p>
                      <a:pPr marL="0" marR="0" algn="l">
                        <a:lnSpc>
                          <a:spcPct val="107000"/>
                        </a:lnSpc>
                        <a:spcBef>
                          <a:spcPts val="300"/>
                        </a:spcBef>
                        <a:spcAft>
                          <a:spcPts val="300"/>
                        </a:spcAft>
                        <a:tabLst>
                          <a:tab pos="4800600" algn="l"/>
                        </a:tabLst>
                      </a:pPr>
                      <a:r>
                        <a:rPr lang="en-US" sz="1100">
                          <a:effectLst/>
                        </a:rPr>
                        <a:t>Funding Decisions Announced – UNR/CASAT will notify organizations via e-mail to the listed Project Director</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April 10,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919642774"/>
                  </a:ext>
                </a:extLst>
              </a:tr>
              <a:tr h="206323">
                <a:tc>
                  <a:txBody>
                    <a:bodyPr/>
                    <a:lstStyle/>
                    <a:p>
                      <a:pPr marL="0" marR="0" algn="l">
                        <a:lnSpc>
                          <a:spcPct val="107000"/>
                        </a:lnSpc>
                        <a:spcBef>
                          <a:spcPts val="300"/>
                        </a:spcBef>
                        <a:spcAft>
                          <a:spcPts val="300"/>
                        </a:spcAft>
                        <a:tabLst>
                          <a:tab pos="4800600" algn="l"/>
                        </a:tabLst>
                      </a:pPr>
                      <a:r>
                        <a:rPr lang="en-US" sz="1100">
                          <a:effectLst/>
                        </a:rPr>
                        <a:t>Completion of subgrant awards for selected awardees</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a:effectLst/>
                        </a:rPr>
                        <a:t>on or before May 1, 2020</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894698280"/>
                  </a:ext>
                </a:extLst>
              </a:tr>
              <a:tr h="641780">
                <a:tc>
                  <a:txBody>
                    <a:bodyPr/>
                    <a:lstStyle/>
                    <a:p>
                      <a:pPr marL="0" marR="0" algn="l">
                        <a:lnSpc>
                          <a:spcPct val="107000"/>
                        </a:lnSpc>
                        <a:spcBef>
                          <a:spcPts val="300"/>
                        </a:spcBef>
                        <a:spcAft>
                          <a:spcPts val="300"/>
                        </a:spcAft>
                        <a:tabLst>
                          <a:tab pos="4800600" algn="l"/>
                        </a:tabLst>
                      </a:pPr>
                      <a:r>
                        <a:rPr lang="en-US" sz="1100">
                          <a:effectLst/>
                        </a:rPr>
                        <a:t>Grant Award Commencement of Project – Pending approved SAMHSA grant award and receipt of Notice of Award</a:t>
                      </a:r>
                      <a:endParaRPr lang="en-US" sz="11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300"/>
                        </a:spcBef>
                        <a:spcAft>
                          <a:spcPts val="300"/>
                        </a:spcAft>
                        <a:tabLst>
                          <a:tab pos="4800600" algn="l"/>
                        </a:tabLst>
                      </a:pPr>
                      <a:r>
                        <a:rPr lang="en-US" sz="1100" dirty="0">
                          <a:effectLst/>
                        </a:rPr>
                        <a:t>May 1, 2020</a:t>
                      </a:r>
                      <a:endParaRPr lang="en-US" sz="11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804925620"/>
                  </a:ext>
                </a:extLst>
              </a:tr>
            </a:tbl>
          </a:graphicData>
        </a:graphic>
      </p:graphicFrame>
    </p:spTree>
    <p:extLst>
      <p:ext uri="{BB962C8B-B14F-4D97-AF65-F5344CB8AC3E}">
        <p14:creationId xmlns:p14="http://schemas.microsoft.com/office/powerpoint/2010/main" val="1176405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Categories</a:t>
            </a:r>
            <a:endParaRPr lang="en-US" dirty="0"/>
          </a:p>
        </p:txBody>
      </p:sp>
      <p:sp>
        <p:nvSpPr>
          <p:cNvPr id="3" name="Content Placeholder 2"/>
          <p:cNvSpPr>
            <a:spLocks noGrp="1"/>
          </p:cNvSpPr>
          <p:nvPr>
            <p:ph idx="1"/>
          </p:nvPr>
        </p:nvSpPr>
        <p:spPr/>
        <p:txBody>
          <a:bodyPr/>
          <a:lstStyle/>
          <a:p>
            <a:pPr lvl="0"/>
            <a:r>
              <a:rPr lang="en-US" dirty="0"/>
              <a:t>Outpatient Clinical Treatment and Recovery Services</a:t>
            </a:r>
          </a:p>
          <a:p>
            <a:pPr lvl="0"/>
            <a:r>
              <a:rPr lang="en-US" dirty="0"/>
              <a:t>Medication Assisted Treatment Expansion for SAPTA-Certified Providers</a:t>
            </a:r>
          </a:p>
          <a:p>
            <a:pPr lvl="0"/>
            <a:r>
              <a:rPr lang="en-US" dirty="0"/>
              <a:t>Tribal Treatment and Recovery Services </a:t>
            </a:r>
          </a:p>
          <a:p>
            <a:pPr lvl="0"/>
            <a:r>
              <a:rPr lang="en-US" dirty="0"/>
              <a:t>Peer Recovery Support Services</a:t>
            </a:r>
          </a:p>
          <a:p>
            <a:pPr lvl="0"/>
            <a:r>
              <a:rPr lang="en-US" dirty="0"/>
              <a:t>Enhanced supports for children and/or families impacted by opioid use utilizing evidence-based practices to including home-visiting and/or strategies to address trauma and adverse childhood experiences.</a:t>
            </a:r>
          </a:p>
          <a:p>
            <a:pPr lvl="0"/>
            <a:r>
              <a:rPr lang="en-US" dirty="0"/>
              <a:t>Innovative considerations and </a:t>
            </a:r>
            <a:r>
              <a:rPr lang="en-US" dirty="0" smtClean="0"/>
              <a:t>planning</a:t>
            </a:r>
            <a:endParaRPr lang="en-US" dirty="0"/>
          </a:p>
        </p:txBody>
      </p:sp>
    </p:spTree>
    <p:extLst>
      <p:ext uri="{BB962C8B-B14F-4D97-AF65-F5344CB8AC3E}">
        <p14:creationId xmlns:p14="http://schemas.microsoft.com/office/powerpoint/2010/main" val="3027842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Grantees will be required to do the following</a:t>
            </a:r>
          </a:p>
        </p:txBody>
      </p:sp>
      <p:sp>
        <p:nvSpPr>
          <p:cNvPr id="3" name="Content Placeholder 2"/>
          <p:cNvSpPr>
            <a:spLocks noGrp="1"/>
          </p:cNvSpPr>
          <p:nvPr>
            <p:ph idx="1"/>
          </p:nvPr>
        </p:nvSpPr>
        <p:spPr/>
        <p:txBody>
          <a:bodyPr>
            <a:normAutofit fontScale="85000" lnSpcReduction="20000"/>
          </a:bodyPr>
          <a:lstStyle/>
          <a:p>
            <a:r>
              <a:rPr lang="en-US" dirty="0" smtClean="0"/>
              <a:t>Use </a:t>
            </a:r>
            <a:r>
              <a:rPr lang="en-US" dirty="0"/>
              <a:t>epidemiological data to demonstrate the critical gaps in availability of treatment for OUDs in geographic, demographic, and service level terms; </a:t>
            </a:r>
          </a:p>
          <a:p>
            <a:r>
              <a:rPr lang="en-US" dirty="0" smtClean="0"/>
              <a:t>Utilize </a:t>
            </a:r>
            <a:r>
              <a:rPr lang="en-US" dirty="0"/>
              <a:t>evidence-based implementation strategies to identify which system design models will most rapidly and adequately address the gaps in their systems of care;</a:t>
            </a:r>
          </a:p>
          <a:p>
            <a:r>
              <a:rPr lang="en-US" dirty="0" smtClean="0"/>
              <a:t>Deliver </a:t>
            </a:r>
            <a:r>
              <a:rPr lang="en-US" dirty="0"/>
              <a:t>evidence-based treatment interventions that include medication(s) FDA-approved specifically for the treatment of OUD, and psychosocial interventions; report progress toward increasing availability of medication-assisted treatment for OUD and reducing opioid-related overdose deaths; </a:t>
            </a:r>
            <a:endParaRPr lang="en-US" dirty="0" smtClean="0"/>
          </a:p>
          <a:p>
            <a:r>
              <a:rPr lang="en-US" dirty="0" smtClean="0"/>
              <a:t>Describe </a:t>
            </a:r>
            <a:r>
              <a:rPr lang="en-US" dirty="0"/>
              <a:t>how your organization will expand access to overdose prevention, treatment and recovery support services;</a:t>
            </a:r>
          </a:p>
          <a:p>
            <a:r>
              <a:rPr lang="en-US" dirty="0" smtClean="0"/>
              <a:t>Describe </a:t>
            </a:r>
            <a:r>
              <a:rPr lang="en-US" dirty="0"/>
              <a:t>how you will advance substance misuse prevention in coordination with other efforts occurring throughout the State of Nevada.</a:t>
            </a:r>
          </a:p>
          <a:p>
            <a:r>
              <a:rPr lang="en-US" dirty="0" smtClean="0"/>
              <a:t>Describe </a:t>
            </a:r>
            <a:r>
              <a:rPr lang="en-US" dirty="0"/>
              <a:t>how you will improve retention in care, using a chronic care model or other innovative model that has been shown to improve retention in care.</a:t>
            </a:r>
          </a:p>
          <a:p>
            <a:r>
              <a:rPr lang="en-US" dirty="0" smtClean="0"/>
              <a:t>Note</a:t>
            </a:r>
            <a:r>
              <a:rPr lang="en-US" dirty="0"/>
              <a:t>: Funding is to </a:t>
            </a:r>
            <a:r>
              <a:rPr lang="en-US" b="1" dirty="0"/>
              <a:t>supplement and not supplant </a:t>
            </a:r>
            <a:r>
              <a:rPr lang="en-US" dirty="0"/>
              <a:t>existing opioid prevention, treatment and recovery activities within your organizational service area. </a:t>
            </a:r>
          </a:p>
          <a:p>
            <a:endParaRPr lang="en-US" dirty="0"/>
          </a:p>
        </p:txBody>
      </p:sp>
    </p:spTree>
    <p:extLst>
      <p:ext uri="{BB962C8B-B14F-4D97-AF65-F5344CB8AC3E}">
        <p14:creationId xmlns:p14="http://schemas.microsoft.com/office/powerpoint/2010/main" val="3233198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Grantees </a:t>
            </a:r>
            <a:r>
              <a:rPr lang="en-US" dirty="0"/>
              <a:t>will develop and provide opioid misuse prevention, treatment, and recovery support services for the purposes of addressing the opioid abuse and overdose crisis within Nevada.</a:t>
            </a:r>
          </a:p>
          <a:p>
            <a:r>
              <a:rPr lang="en-US" dirty="0" smtClean="0"/>
              <a:t>The </a:t>
            </a:r>
            <a:r>
              <a:rPr lang="en-US" dirty="0"/>
              <a:t>use of these funds requires that only evidence-based treatments, practices and interventions for OUD be used by grantees and </a:t>
            </a:r>
            <a:r>
              <a:rPr lang="en-US" dirty="0" err="1"/>
              <a:t>subgrantees</a:t>
            </a:r>
            <a:r>
              <a:rPr lang="en-US" dirty="0"/>
              <a:t>. </a:t>
            </a:r>
          </a:p>
          <a:p>
            <a:pPr lvl="1"/>
            <a:r>
              <a:rPr lang="en-US" dirty="0" smtClean="0"/>
              <a:t>SAMHSA </a:t>
            </a:r>
            <a:r>
              <a:rPr lang="en-US" dirty="0"/>
              <a:t>requires that FDA-approved medication-assisted treatment (MAT) be made available to those diagnosed with OUD. FDA-approved MAT for OUD includes methadone, buprenorphine products, including single-entity buprenorphine products, buprenorphine/naloxone tablets, films, buccal preparations, long-acting injectable buprenorphine products, buprenorphine implants, and injectable extended-release naltrexone.</a:t>
            </a:r>
          </a:p>
          <a:p>
            <a:pPr lvl="1"/>
            <a:r>
              <a:rPr lang="en-US" dirty="0" smtClean="0"/>
              <a:t>Medical </a:t>
            </a:r>
            <a:r>
              <a:rPr lang="en-US" dirty="0"/>
              <a:t>withdrawal (detoxification): is not the standard of care for OUD, is associated with a very high relapse rate, and significantly increases an individual’s risk for opioid overdose and death if opioid use is resumed. Therefore, medical withdrawal (detoxification) when done in isolation is not an evidence-based practice for OUD. If medical withdrawal (detoxification) is performed, it </a:t>
            </a:r>
            <a:r>
              <a:rPr lang="en-US" b="1" dirty="0"/>
              <a:t>must be accompanied by injectable extended-release </a:t>
            </a:r>
            <a:r>
              <a:rPr lang="en-US" b="1" dirty="0" smtClean="0"/>
              <a:t>naltrexone </a:t>
            </a:r>
            <a:r>
              <a:rPr lang="en-US" dirty="0" smtClean="0"/>
              <a:t>to </a:t>
            </a:r>
            <a:r>
              <a:rPr lang="en-US" dirty="0"/>
              <a:t>protect such individuals from opioid overdose in relapse and improve treatment outcomes.  In addition to these treatment services, grantees will be required to employ effective prevention and recovery support services to ensure that individuals are receiving a comprehensive array of services across the spectrum of overdose prevention, treatment, and recovery.</a:t>
            </a:r>
          </a:p>
          <a:p>
            <a:endParaRPr lang="en-US" dirty="0"/>
          </a:p>
        </p:txBody>
      </p:sp>
    </p:spTree>
    <p:extLst>
      <p:ext uri="{BB962C8B-B14F-4D97-AF65-F5344CB8AC3E}">
        <p14:creationId xmlns:p14="http://schemas.microsoft.com/office/powerpoint/2010/main" val="247524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781396"/>
          </a:xfrm>
        </p:spPr>
        <p:txBody>
          <a:bodyPr/>
          <a:lstStyle/>
          <a:p>
            <a:r>
              <a:rPr lang="en-US" dirty="0" smtClean="0"/>
              <a:t>Required Activities</a:t>
            </a:r>
            <a:endParaRPr lang="en-US" dirty="0"/>
          </a:p>
        </p:txBody>
      </p:sp>
      <p:sp>
        <p:nvSpPr>
          <p:cNvPr id="3" name="Content Placeholder 2"/>
          <p:cNvSpPr>
            <a:spLocks noGrp="1"/>
          </p:cNvSpPr>
          <p:nvPr>
            <p:ph idx="1"/>
          </p:nvPr>
        </p:nvSpPr>
        <p:spPr>
          <a:xfrm>
            <a:off x="257695" y="1637607"/>
            <a:ext cx="10764982" cy="4954385"/>
          </a:xfrm>
        </p:spPr>
        <p:txBody>
          <a:bodyPr>
            <a:normAutofit fontScale="85000" lnSpcReduction="20000"/>
          </a:bodyPr>
          <a:lstStyle/>
          <a:p>
            <a:r>
              <a:rPr lang="en-US" dirty="0" smtClean="0"/>
              <a:t>Applicant </a:t>
            </a:r>
            <a:r>
              <a:rPr lang="en-US" dirty="0"/>
              <a:t>organizations must use SAMSHA’s SOR Grant funds primarily to support evidence-based overdose prevention, treatment, and recovery support activities.</a:t>
            </a:r>
          </a:p>
          <a:p>
            <a:pPr lvl="1"/>
            <a:r>
              <a:rPr lang="en-US" dirty="0" smtClean="0"/>
              <a:t>Implement </a:t>
            </a:r>
            <a:r>
              <a:rPr lang="en-US" dirty="0"/>
              <a:t>service delivery models that enable the full spectrum of treatment and recovery support services that facilitate positive treatment outcomes and long-term recovery. Models for evidence-based treatment include, but are not limited to:</a:t>
            </a:r>
          </a:p>
          <a:p>
            <a:pPr lvl="2"/>
            <a:r>
              <a:rPr lang="en-US" dirty="0" smtClean="0"/>
              <a:t>Hub </a:t>
            </a:r>
            <a:r>
              <a:rPr lang="en-US" dirty="0"/>
              <a:t>and spoke models</a:t>
            </a:r>
          </a:p>
          <a:p>
            <a:pPr lvl="2"/>
            <a:r>
              <a:rPr lang="en-US" dirty="0" smtClean="0"/>
              <a:t>Other </a:t>
            </a:r>
            <a:r>
              <a:rPr lang="en-US" dirty="0"/>
              <a:t>evidence-based models to treat OUD </a:t>
            </a:r>
          </a:p>
          <a:p>
            <a:pPr lvl="2"/>
            <a:r>
              <a:rPr lang="en-US" dirty="0" smtClean="0"/>
              <a:t>Specialty </a:t>
            </a:r>
            <a:r>
              <a:rPr lang="en-US" dirty="0"/>
              <a:t>programs such as emergency departments, urgent care centers, in some cases, pharmacies, and intensive outpatient, partial hospital, or outpatient substance use disorder treatment programs that also support appropriate MAT and recovery support services may also qualify </a:t>
            </a:r>
            <a:r>
              <a:rPr lang="en-US" dirty="0" smtClean="0"/>
              <a:t>as programs </a:t>
            </a:r>
            <a:r>
              <a:rPr lang="en-US" dirty="0"/>
              <a:t>utilizing evidence-based practices. </a:t>
            </a:r>
          </a:p>
          <a:p>
            <a:pPr lvl="2"/>
            <a:r>
              <a:rPr lang="en-US" dirty="0" smtClean="0"/>
              <a:t>Inpatient/residential </a:t>
            </a:r>
            <a:r>
              <a:rPr lang="en-US" dirty="0"/>
              <a:t>programs that provide intensive services to those meeting medical necessity criteria and which offer MAT may also be programs engaging in evidence-based practices if the care continuum includes a connection to MAT in the community once discharged from the inpatient/residential program. </a:t>
            </a:r>
          </a:p>
          <a:p>
            <a:pPr lvl="2"/>
            <a:r>
              <a:rPr lang="en-US" dirty="0" smtClean="0"/>
              <a:t>Primary </a:t>
            </a:r>
            <a:r>
              <a:rPr lang="en-US" dirty="0"/>
              <a:t>care or other clinical practice settings where MAT is provided and linkages to psychosocial services and recovery services in support of patient needs related to the provision of comprehensive treatment of OUD may also qualify as evidence-based programs/practices. </a:t>
            </a:r>
          </a:p>
          <a:p>
            <a:pPr lvl="2"/>
            <a:r>
              <a:rPr lang="en-US" dirty="0" smtClean="0"/>
              <a:t>Implement </a:t>
            </a:r>
            <a:r>
              <a:rPr lang="en-US" dirty="0"/>
              <a:t>community recovery support services such as peer supports, and recovery housing. Grantees must ensure that </a:t>
            </a:r>
            <a:r>
              <a:rPr lang="en-US" dirty="0" smtClean="0"/>
              <a:t>recovery housing </a:t>
            </a:r>
            <a:r>
              <a:rPr lang="en-US" dirty="0"/>
              <a:t>supported under this grant is in an appropriate and legitimate facility. Individuals in recovery should have a meaningful role in developing </a:t>
            </a:r>
            <a:r>
              <a:rPr lang="en-US" dirty="0" smtClean="0"/>
              <a:t>the service </a:t>
            </a:r>
            <a:r>
              <a:rPr lang="en-US" dirty="0"/>
              <a:t>array used in the program. </a:t>
            </a:r>
          </a:p>
          <a:p>
            <a:pPr lvl="2"/>
            <a:r>
              <a:rPr lang="en-US" dirty="0" smtClean="0"/>
              <a:t>Implement </a:t>
            </a:r>
            <a:r>
              <a:rPr lang="en-US" dirty="0"/>
              <a:t>prevention and education services including training of healthcare professionals on the assessment and treatment </a:t>
            </a:r>
            <a:r>
              <a:rPr lang="en-US" dirty="0" smtClean="0"/>
              <a:t>of OUD</a:t>
            </a:r>
            <a:r>
              <a:rPr lang="en-US" dirty="0"/>
              <a:t>, training of peers and first responders on recognition of opioid overdose and appropriate use of the opioid overdose antidote naloxone, develop evidence-based community prevention efforts including evidence-based strategic messaging on the consequence of opioid misuse, and distribute naloxone </a:t>
            </a:r>
            <a:r>
              <a:rPr lang="en-US" dirty="0" smtClean="0"/>
              <a:t>and train </a:t>
            </a:r>
            <a:r>
              <a:rPr lang="en-US" dirty="0"/>
              <a:t>on its use. </a:t>
            </a:r>
          </a:p>
          <a:p>
            <a:pPr lvl="2"/>
            <a:r>
              <a:rPr lang="en-US" dirty="0" smtClean="0"/>
              <a:t>Overdose </a:t>
            </a:r>
            <a:r>
              <a:rPr lang="en-US" dirty="0"/>
              <a:t>education and naloxone distribution (naloxone will be provided by the project through the State of Nevada Virtual Dispensary, do not include this in your budget)</a:t>
            </a:r>
          </a:p>
          <a:p>
            <a:pPr lvl="2"/>
            <a:r>
              <a:rPr lang="en-US" dirty="0" smtClean="0"/>
              <a:t>Ensure </a:t>
            </a:r>
            <a:r>
              <a:rPr lang="en-US" dirty="0"/>
              <a:t>that all applicable practitioners (physicians, NPs, PAs) associated with your program obtain a DATA waiver. </a:t>
            </a:r>
          </a:p>
          <a:p>
            <a:pPr lvl="2"/>
            <a:r>
              <a:rPr lang="en-US" dirty="0" smtClean="0"/>
              <a:t>Provide </a:t>
            </a:r>
            <a:r>
              <a:rPr lang="en-US" dirty="0"/>
              <a:t>assistance to patients with treatment costs and develop other strategies to eliminate or reduce treatment costs for uninsured or underinsured patients. </a:t>
            </a:r>
          </a:p>
          <a:p>
            <a:pPr lvl="2"/>
            <a:r>
              <a:rPr lang="en-US" dirty="0" smtClean="0"/>
              <a:t>Provide </a:t>
            </a:r>
            <a:r>
              <a:rPr lang="en-US" dirty="0"/>
              <a:t>treatment transition and coverage for patients reentering communities from criminal justice settings or other rehabilitative settings. </a:t>
            </a:r>
          </a:p>
          <a:p>
            <a:pPr lvl="2"/>
            <a:endParaRPr lang="en-US" dirty="0"/>
          </a:p>
        </p:txBody>
      </p:sp>
    </p:spTree>
    <p:extLst>
      <p:ext uri="{BB962C8B-B14F-4D97-AF65-F5344CB8AC3E}">
        <p14:creationId xmlns:p14="http://schemas.microsoft.com/office/powerpoint/2010/main" val="1898928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Activities </a:t>
            </a:r>
            <a:endParaRPr lang="en-US" dirty="0"/>
          </a:p>
        </p:txBody>
      </p:sp>
      <p:sp>
        <p:nvSpPr>
          <p:cNvPr id="3" name="Content Placeholder 2"/>
          <p:cNvSpPr>
            <a:spLocks noGrp="1"/>
          </p:cNvSpPr>
          <p:nvPr>
            <p:ph idx="1"/>
          </p:nvPr>
        </p:nvSpPr>
        <p:spPr/>
        <p:txBody>
          <a:bodyPr>
            <a:normAutofit lnSpcReduction="10000"/>
          </a:bodyPr>
          <a:lstStyle/>
          <a:p>
            <a:r>
              <a:rPr lang="en-US" dirty="0" smtClean="0"/>
              <a:t>Address </a:t>
            </a:r>
            <a:r>
              <a:rPr lang="en-US" dirty="0"/>
              <a:t>barriers to receiving MAT by reducing the cost of treatment, developing innovative systems of care to expand access to treatment, engage and retain patients in treatment, address discrimination associated with accessing treatment, including discrimination that limits access to MAT, and support long-term recovery. </a:t>
            </a:r>
          </a:p>
          <a:p>
            <a:r>
              <a:rPr lang="en-US" dirty="0" smtClean="0"/>
              <a:t>Support </a:t>
            </a:r>
            <a:r>
              <a:rPr lang="en-US" dirty="0"/>
              <a:t>innovative telehealth strategies in rural and underserved areas to increase the capacity of communities to support OUD prevention, treatment and recovery.</a:t>
            </a:r>
          </a:p>
          <a:p>
            <a:r>
              <a:rPr lang="en-US" dirty="0" smtClean="0"/>
              <a:t>Develop </a:t>
            </a:r>
            <a:r>
              <a:rPr lang="en-US" dirty="0"/>
              <a:t>and implement tobacco cessation programs, activities and/or strategies. </a:t>
            </a:r>
          </a:p>
          <a:p>
            <a:r>
              <a:rPr lang="en-US" dirty="0" smtClean="0"/>
              <a:t>Provision </a:t>
            </a:r>
            <a:r>
              <a:rPr lang="en-US" dirty="0"/>
              <a:t>of HIV/AIDS care and treatment services, including Hepatitis screening, testing and vaccination for people living with HIV. HIV prevention is a priority service and populations for this intervention should include individuals who inject drugs.  Activities funded under this RFA must be coordinated with Ryan White funded programs</a:t>
            </a:r>
          </a:p>
          <a:p>
            <a:endParaRPr lang="en-US" dirty="0"/>
          </a:p>
        </p:txBody>
      </p:sp>
    </p:spTree>
    <p:extLst>
      <p:ext uri="{BB962C8B-B14F-4D97-AF65-F5344CB8AC3E}">
        <p14:creationId xmlns:p14="http://schemas.microsoft.com/office/powerpoint/2010/main" val="571385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1788</TotalTime>
  <Words>4355</Words>
  <Application>Microsoft Office PowerPoint</Application>
  <PresentationFormat>Widescreen</PresentationFormat>
  <Paragraphs>309</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Century Schoolbook</vt:lpstr>
      <vt:lpstr>Times New Roman</vt:lpstr>
      <vt:lpstr>Wingdings</vt:lpstr>
      <vt:lpstr>Wingdings 2</vt:lpstr>
      <vt:lpstr>View</vt:lpstr>
      <vt:lpstr>State Opioid Response: MAT Infusion Funding</vt:lpstr>
      <vt:lpstr>PowerPoint Presentation</vt:lpstr>
      <vt:lpstr>PowerPoint Presentation</vt:lpstr>
      <vt:lpstr>Request for Application Timeline</vt:lpstr>
      <vt:lpstr>Funding Categories</vt:lpstr>
      <vt:lpstr>Grantees will be required to do the following</vt:lpstr>
      <vt:lpstr>Expectations</vt:lpstr>
      <vt:lpstr>Required Activities</vt:lpstr>
      <vt:lpstr>Allowable Activities </vt:lpstr>
      <vt:lpstr>Other Requirements </vt:lpstr>
      <vt:lpstr>Using Evidence-based Practices</vt:lpstr>
      <vt:lpstr>Data Collection and Performance Measurement</vt:lpstr>
      <vt:lpstr>Focus Areas for Funding</vt:lpstr>
      <vt:lpstr>Category 1: Outpatient Clinical Treatment and Recovery Services</vt:lpstr>
      <vt:lpstr>Category 2: Medication Assisted Treatment Expansion for SAPTA-Certified Providers</vt:lpstr>
      <vt:lpstr>Category 3: Tribal Treatment and Recovery Services</vt:lpstr>
      <vt:lpstr>Category 4: Peer Recovery Support Services</vt:lpstr>
      <vt:lpstr>Category 5: Enhanced Support for Children or Families Affected by Opiate Use</vt:lpstr>
      <vt:lpstr>Category 6: Innovative Considerations and Planning Grant</vt:lpstr>
      <vt:lpstr>Applicant Requirements &amp; Criteria</vt:lpstr>
      <vt:lpstr>Program Funding</vt:lpstr>
      <vt:lpstr>Allowable Activities </vt:lpstr>
      <vt:lpstr>Non-Allowable Activities </vt:lpstr>
      <vt:lpstr>Technical Requirements</vt:lpstr>
      <vt:lpstr>Division Certification Process Through SAPTA</vt:lpstr>
      <vt:lpstr>Submission of Proposals</vt:lpstr>
      <vt:lpstr>Submission Requirements</vt:lpstr>
      <vt:lpstr>Required Format</vt:lpstr>
      <vt:lpstr>Application Evaluation Criteria</vt:lpstr>
      <vt:lpstr>Scope of Work Form</vt:lpstr>
      <vt:lpstr>Budget Template</vt:lpstr>
      <vt:lpstr>Audit and Fiscal Form</vt:lpstr>
      <vt:lpstr>Letter of Intent</vt:lpstr>
      <vt:lpstr>Q&amp;A</vt:lpstr>
      <vt:lpstr>Are you allowed to use this funding for existing staff? example our APRN who is a Data 2000 practitioner but only works a few hours currently, or is it only for new staff? </vt:lpstr>
      <vt:lpstr>Can you use the grant for new equipment example examination table for APRN? </vt:lpstr>
      <vt:lpstr>Can you serve more than one county with the funds to help with MAT services in the rural areas? </vt:lpstr>
      <vt:lpstr>How do we sign the final draft if you want it turned in as a word document and not a PDF ? Also we can send in the insurances and documents as a PDF correct? </vt:lpstr>
      <vt:lpstr>Can we write the infusion grant to extend our existing MAT grant to serve additional clients?  Does receiving this funding mean we could not apply in the future?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State Targeted Response: Infusion Funding</dc:title>
  <dc:creator>Morgan N Green</dc:creator>
  <cp:lastModifiedBy>Morgan N Green</cp:lastModifiedBy>
  <cp:revision>20</cp:revision>
  <dcterms:created xsi:type="dcterms:W3CDTF">2020-02-21T20:35:25Z</dcterms:created>
  <dcterms:modified xsi:type="dcterms:W3CDTF">2020-02-26T20:35:24Z</dcterms:modified>
</cp:coreProperties>
</file>